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5"/>
  </p:notesMasterIdLst>
  <p:sldIdLst>
    <p:sldId id="266" r:id="rId2"/>
    <p:sldId id="265" r:id="rId3"/>
    <p:sldId id="262" r:id="rId4"/>
  </p:sldIdLst>
  <p:sldSz cx="9144000" cy="1554480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9036"/>
    <a:srgbClr val="B7E59F"/>
    <a:srgbClr val="B9E0D8"/>
    <a:srgbClr val="FED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DD67F2-08CF-4AA0-9847-A7A51CCD9921}" v="8" dt="2024-08-13T00:54:47.1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89"/>
    <p:restoredTop sz="94311" autoAdjust="0"/>
  </p:normalViewPr>
  <p:slideViewPr>
    <p:cSldViewPr snapToGrid="0">
      <p:cViewPr>
        <p:scale>
          <a:sx n="90" d="100"/>
          <a:sy n="90" d="100"/>
        </p:scale>
        <p:origin x="768" y="-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390ACF53-C501-4BBA-9F2A-245D8BFFDE99}" type="datetimeFigureOut">
              <a:rPr lang="zh-CN" altLang="en-US" smtClean="0"/>
              <a:t>2025/1/16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51100" y="1252538"/>
            <a:ext cx="1987550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BD86F97C-DD4B-46A6-A860-DDD79FD1B6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0841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451100" y="1252538"/>
            <a:ext cx="1987550" cy="33813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6F97C-DD4B-46A6-A860-DDD79FD1B64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8300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451100" y="1252538"/>
            <a:ext cx="1987550" cy="33813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6F97C-DD4B-46A6-A860-DDD79FD1B64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9273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44023"/>
            <a:ext cx="7772400" cy="541189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8164619"/>
            <a:ext cx="6858000" cy="37530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2025/1/16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75748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2025/1/16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17066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827617"/>
            <a:ext cx="1971675" cy="13173499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827617"/>
            <a:ext cx="5800725" cy="13173499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2025/1/16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20624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2025/1/16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32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875409"/>
            <a:ext cx="7886700" cy="646620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0402786"/>
            <a:ext cx="7886700" cy="340042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2025/1/16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59725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4138083"/>
            <a:ext cx="3886200" cy="98630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138083"/>
            <a:ext cx="3886200" cy="98630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2025/1/16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19045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27620"/>
            <a:ext cx="7886700" cy="3004609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3810636"/>
            <a:ext cx="3868340" cy="18675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5678170"/>
            <a:ext cx="3868340" cy="83517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3810636"/>
            <a:ext cx="3887391" cy="18675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5678170"/>
            <a:ext cx="3887391" cy="83517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2025/1/16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03418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2025/1/16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00404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2025/1/16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1780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36320"/>
            <a:ext cx="2949178" cy="362712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2238167"/>
            <a:ext cx="4629150" cy="110468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663440"/>
            <a:ext cx="2949178" cy="863959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2025/1/16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18306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36320"/>
            <a:ext cx="2949178" cy="362712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2238167"/>
            <a:ext cx="4629150" cy="1104688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663440"/>
            <a:ext cx="2949178" cy="863959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2025/1/16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70014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827620"/>
            <a:ext cx="788670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4138083"/>
            <a:ext cx="788670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14407730"/>
            <a:ext cx="205740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83DE5-E1CF-1E46-BAC7-7DBB921AD267}" type="datetimeFigureOut">
              <a:rPr kumimoji="1" lang="zh-CN" altLang="en-US" smtClean="0"/>
              <a:t>2025/1/16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14407730"/>
            <a:ext cx="308610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14407730"/>
            <a:ext cx="205740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1479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D5F9FA9-A241-0F04-963A-C0B2F1A9D326}"/>
              </a:ext>
            </a:extLst>
          </p:cNvPr>
          <p:cNvSpPr/>
          <p:nvPr/>
        </p:nvSpPr>
        <p:spPr>
          <a:xfrm>
            <a:off x="3180951" y="103299"/>
            <a:ext cx="3196974" cy="327007"/>
          </a:xfrm>
          <a:prstGeom prst="rect">
            <a:avLst/>
          </a:prstGeom>
          <a:solidFill>
            <a:srgbClr val="EC9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700" spc="487" dirty="0">
                <a:solidFill>
                  <a:schemeClr val="bg1"/>
                </a:solidFill>
                <a:latin typeface="Euclid Circular A" panose="020B0504000000000000" pitchFamily="34" charset="0"/>
                <a:ea typeface="Euclid Circular A" panose="020B0504000000000000" pitchFamily="34" charset="0"/>
              </a:rPr>
              <a:t>WEEKLY 1.20-1.24</a:t>
            </a:r>
            <a:endParaRPr kumimoji="1" lang="zh-CN" altLang="en-US" sz="1700" spc="487" dirty="0">
              <a:solidFill>
                <a:schemeClr val="bg1"/>
              </a:solidFill>
              <a:latin typeface="Euclid Circular A" panose="020B0504000000000000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8BEA500-3013-5AD8-672A-C554B8A57CDE}"/>
              </a:ext>
            </a:extLst>
          </p:cNvPr>
          <p:cNvSpPr txBox="1"/>
          <p:nvPr/>
        </p:nvSpPr>
        <p:spPr>
          <a:xfrm>
            <a:off x="1855440" y="312249"/>
            <a:ext cx="5761099" cy="618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3421" b="1" dirty="0">
                <a:solidFill>
                  <a:schemeClr val="tx1">
                    <a:lumMod val="50000"/>
                    <a:lumOff val="50000"/>
                  </a:schemeClr>
                </a:solidFill>
                <a:latin typeface="Euclid Circular A" panose="020B0504000000000000" pitchFamily="34" charset="0"/>
                <a:ea typeface="Euclid Circular A" panose="020B0504000000000000" pitchFamily="34" charset="0"/>
              </a:rPr>
              <a:t>LUNCH MENU</a:t>
            </a:r>
            <a:endParaRPr kumimoji="1" lang="zh-CN" altLang="en-US" sz="3421" b="1" dirty="0">
              <a:solidFill>
                <a:schemeClr val="tx1">
                  <a:lumMod val="50000"/>
                  <a:lumOff val="50000"/>
                </a:schemeClr>
              </a:solidFill>
              <a:latin typeface="Euclid Circular A" panose="020B0504000000000000" pitchFamily="34" charset="0"/>
            </a:endParaRPr>
          </a:p>
        </p:txBody>
      </p:sp>
      <p:pic>
        <p:nvPicPr>
          <p:cNvPr id="9" name="图片 8" descr="图片包含 游戏机, 灯&#10;&#10;描述已自动生成">
            <a:extLst>
              <a:ext uri="{FF2B5EF4-FFF2-40B4-BE49-F238E27FC236}">
                <a16:creationId xmlns:a16="http://schemas.microsoft.com/office/drawing/2014/main" id="{995D6A67-C09D-CB85-D3A5-FD30F1F72A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308" y="428055"/>
            <a:ext cx="1421795" cy="1005906"/>
          </a:xfrm>
          <a:prstGeom prst="rect">
            <a:avLst/>
          </a:prstGeom>
        </p:spPr>
      </p:pic>
      <p:graphicFrame>
        <p:nvGraphicFramePr>
          <p:cNvPr id="10" name="表格 10">
            <a:extLst>
              <a:ext uri="{FF2B5EF4-FFF2-40B4-BE49-F238E27FC236}">
                <a16:creationId xmlns:a16="http://schemas.microsoft.com/office/drawing/2014/main" id="{7B75E79E-8E52-4983-AE46-14599EB91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084019"/>
              </p:ext>
            </p:extLst>
          </p:nvPr>
        </p:nvGraphicFramePr>
        <p:xfrm>
          <a:off x="197663" y="831575"/>
          <a:ext cx="8739182" cy="7450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2507">
                  <a:extLst>
                    <a:ext uri="{9D8B030D-6E8A-4147-A177-3AD203B41FA5}">
                      <a16:colId xmlns:a16="http://schemas.microsoft.com/office/drawing/2014/main" val="2848164324"/>
                    </a:ext>
                  </a:extLst>
                </a:gridCol>
                <a:gridCol w="1452507">
                  <a:extLst>
                    <a:ext uri="{9D8B030D-6E8A-4147-A177-3AD203B41FA5}">
                      <a16:colId xmlns:a16="http://schemas.microsoft.com/office/drawing/2014/main" val="1190644864"/>
                    </a:ext>
                  </a:extLst>
                </a:gridCol>
                <a:gridCol w="1452507">
                  <a:extLst>
                    <a:ext uri="{9D8B030D-6E8A-4147-A177-3AD203B41FA5}">
                      <a16:colId xmlns:a16="http://schemas.microsoft.com/office/drawing/2014/main" val="2666927847"/>
                    </a:ext>
                  </a:extLst>
                </a:gridCol>
                <a:gridCol w="1452507">
                  <a:extLst>
                    <a:ext uri="{9D8B030D-6E8A-4147-A177-3AD203B41FA5}">
                      <a16:colId xmlns:a16="http://schemas.microsoft.com/office/drawing/2014/main" val="1484434401"/>
                    </a:ext>
                  </a:extLst>
                </a:gridCol>
                <a:gridCol w="1525100">
                  <a:extLst>
                    <a:ext uri="{9D8B030D-6E8A-4147-A177-3AD203B41FA5}">
                      <a16:colId xmlns:a16="http://schemas.microsoft.com/office/drawing/2014/main" val="74936430"/>
                    </a:ext>
                  </a:extLst>
                </a:gridCol>
                <a:gridCol w="1404054">
                  <a:extLst>
                    <a:ext uri="{9D8B030D-6E8A-4147-A177-3AD203B41FA5}">
                      <a16:colId xmlns:a16="http://schemas.microsoft.com/office/drawing/2014/main" val="879355389"/>
                    </a:ext>
                  </a:extLst>
                </a:gridCol>
              </a:tblGrid>
              <a:tr h="505669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Euclid Circular A" panose="020B0504000000000000" pitchFamily="34" charset="0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968375"/>
                  </a:ext>
                </a:extLst>
              </a:tr>
              <a:tr h="485919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DAILY SOUP</a:t>
                      </a:r>
                      <a:endParaRPr lang="zh-CN" altLang="en-US" sz="1700" b="1" kern="120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  <a:cs typeface="+mn-cs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Korean style Radish and Beef Bone Soup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韩式萝卜</a:t>
                      </a:r>
                      <a:r>
                        <a:rPr lang="zh-CN" altLang="en-US" sz="11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牛骨汤</a:t>
                      </a:r>
                      <a:endParaRPr lang="en-US" altLang="zh-CN" sz="11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6" marR="9526" marT="955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Tomato, seaweed and egg soup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番茄紫菜蛋花汤</a:t>
                      </a:r>
                      <a:endParaRPr lang="en-US" altLang="zh-CN" sz="11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6" marR="9526" marT="954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1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Russian Borscht Soup</a:t>
                      </a: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1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俄式红菜头罗宋汤</a:t>
                      </a:r>
                      <a:endParaRPr lang="en-US" altLang="zh-CN" sz="11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6" marR="9526" marT="955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Hot and sour soup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酸辣汤</a:t>
                      </a:r>
                      <a:endParaRPr lang="en-US" altLang="zh-CN" sz="11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6" marR="9526" marT="954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1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Tomato and egg soup</a:t>
                      </a: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100" b="0" i="0" kern="1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番茄鸡蛋汤</a:t>
                      </a:r>
                      <a:endParaRPr lang="en-US" altLang="zh-CN" sz="1100" b="0" i="0" kern="1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6" marR="9526" marT="9540" marB="0" anchor="ctr" horzOverflow="overflow"/>
                </a:tc>
                <a:extLst>
                  <a:ext uri="{0D108BD9-81ED-4DB2-BD59-A6C34878D82A}">
                    <a16:rowId xmlns:a16="http://schemas.microsoft.com/office/drawing/2014/main" val="770731103"/>
                  </a:ext>
                </a:extLst>
              </a:tr>
              <a:tr h="1489331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GLOBAL CUISINE</a:t>
                      </a: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3765" rtl="0" eaLnBrk="1" fontAlgn="ctr" latinLnBrk="0" hangingPunct="1"/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Chicken pasta with Perilla and tomato sauce</a:t>
                      </a:r>
                    </a:p>
                    <a:p>
                      <a:pPr marL="0" algn="ctr" defTabSz="913765" rtl="0" eaLnBrk="1" fontAlgn="ctr" latinLnBrk="0" hangingPunct="1"/>
                      <a:r>
                        <a:rPr lang="zh-CN" altLang="en-US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紫苏番茄鸡肉意面</a:t>
                      </a:r>
                      <a:endParaRPr lang="en-US" altLang="zh-CN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3765" rtl="0" eaLnBrk="1" fontAlgn="ctr" latinLnBrk="0" hangingPunct="1"/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Cream salmon Pasta 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黑松露奶油三文鱼意面</a:t>
                      </a:r>
                      <a:endParaRPr lang="en-US" altLang="zh-CN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zh-CN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Deep-fried Fish &amp; </a:t>
                      </a:r>
                      <a:r>
                        <a:rPr lang="en-US" altLang="zh-CN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chips</a:t>
                      </a:r>
                      <a:endParaRPr lang="en" altLang="zh-CN" sz="11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英式炸鱼薯条</a:t>
                      </a:r>
                      <a:endParaRPr lang="en-US" altLang="zh-CN" sz="11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zh-CN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Coleslaw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卷心菜丝</a:t>
                      </a:r>
                      <a:endParaRPr lang="en-US" altLang="zh-CN" sz="11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Baked bread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烤面包</a:t>
                      </a:r>
                    </a:p>
                  </a:txBody>
                  <a:tcPr marL="9525" marR="9525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Brazilian roasted chicken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巴西烤鸡腿肉</a:t>
                      </a:r>
                      <a:endParaRPr lang="en-US" altLang="zh-CN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Stewed seasonal vegetables in Provence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普罗旺斯烩时蔬</a:t>
                      </a:r>
                      <a:endParaRPr lang="en-US" altLang="zh-CN" sz="11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Bread</a:t>
                      </a:r>
                    </a:p>
                    <a:p>
                      <a:pPr algn="ctr" rtl="0" fontAlgn="ctr"/>
                      <a:r>
                        <a:rPr lang="zh-CN" altLang="en-US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面包</a:t>
                      </a:r>
                      <a:endParaRPr lang="en-US" altLang="zh-CN" sz="11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Red rice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红米饭</a:t>
                      </a:r>
                      <a:endParaRPr lang="en-US" altLang="zh-CN" sz="11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Roast pork fillet with black pepper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黑胡椒烤猪柳</a:t>
                      </a:r>
                      <a:endParaRPr lang="en-US" altLang="zh-CN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Sauteed carrots and cauliflower with butter and sweet beans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黄油炒胡萝卜菜花甜豆</a:t>
                      </a:r>
                      <a:endParaRPr lang="en-US" altLang="zh-CN" sz="11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1069208" rtl="0" eaLnBrk="1" fontAlgn="auto" latinLnBrk="0" hangingPunct="1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1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Fried potato wedges</a:t>
                      </a:r>
                    </a:p>
                    <a:p>
                      <a:pPr marL="0" marR="0" lvl="0" indent="0" algn="ctr" defTabSz="1069208" rtl="0" eaLnBrk="1" fontAlgn="auto" latinLnBrk="0" hangingPunct="1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1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卡真橄榄烤薯角</a:t>
                      </a:r>
                      <a:endParaRPr lang="en-US" altLang="zh-CN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 eaLnBrk="1" latinLnBrk="0" hangingPunct="1">
                        <a:spcAft>
                          <a:spcPts val="0"/>
                        </a:spcAft>
                        <a:buClrTx/>
                        <a:buSzTx/>
                        <a:buNone/>
                        <a:defRPr/>
                      </a:pPr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Chicken balls with eggs</a:t>
                      </a:r>
                      <a:endParaRPr lang="zh-CN" altLang="zh-CN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 eaLnBrk="1" latinLnBrk="0" hangingPunct="1">
                        <a:spcAft>
                          <a:spcPts val="0"/>
                        </a:spcAft>
                        <a:buClrTx/>
                        <a:buSzTx/>
                        <a:buNone/>
                        <a:defRPr/>
                      </a:pPr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zh-CN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龙眼丸子（团团圆圆）</a:t>
                      </a:r>
                    </a:p>
                    <a:p>
                      <a:pPr marL="0" marR="0" lvl="0" indent="0" algn="ctr" rtl="0" eaLnBrk="1" latinLnBrk="0" hangingPunct="1">
                        <a:spcAft>
                          <a:spcPts val="0"/>
                        </a:spcAft>
                        <a:buClrTx/>
                        <a:buSzTx/>
                        <a:buNone/>
                        <a:defRPr/>
                      </a:pPr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Lotus pond stir-fry</a:t>
                      </a:r>
                      <a:endParaRPr lang="zh-CN" altLang="zh-CN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 eaLnBrk="1" latinLnBrk="0" hangingPunct="1">
                        <a:spcAft>
                          <a:spcPts val="0"/>
                        </a:spcAft>
                        <a:buClrTx/>
                        <a:buSzTx/>
                        <a:buNone/>
                        <a:defRPr/>
                      </a:pPr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zh-CN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荷塘小炒（荷塘月色）</a:t>
                      </a:r>
                    </a:p>
                    <a:p>
                      <a:pPr marL="0" marR="0" lvl="0" indent="0" algn="ctr" rtl="0" eaLnBrk="1" latinLnBrk="0" hangingPunct="1">
                        <a:spcAft>
                          <a:spcPts val="0"/>
                        </a:spcAft>
                        <a:buClrTx/>
                        <a:buSzTx/>
                        <a:buNone/>
                        <a:defRPr/>
                      </a:pPr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Stir-fried cauliflower with tomatoes</a:t>
                      </a:r>
                      <a:endParaRPr lang="zh-CN" altLang="zh-CN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 eaLnBrk="1" latinLnBrk="0" hangingPunct="1">
                        <a:spcAft>
                          <a:spcPts val="0"/>
                        </a:spcAft>
                        <a:buClrTx/>
                        <a:buSzTx/>
                        <a:buNone/>
                        <a:defRPr/>
                      </a:pPr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zh-CN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番茄菜花（花开富贵）</a:t>
                      </a:r>
                    </a:p>
                    <a:p>
                      <a:pPr marL="0" marR="0" lvl="0" indent="0" algn="ctr" rtl="0" eaLnBrk="1" latinLnBrk="0" hangingPunct="1">
                        <a:spcAft>
                          <a:spcPts val="0"/>
                        </a:spcAft>
                        <a:buClrTx/>
                        <a:buSzTx/>
                        <a:buNone/>
                        <a:defRPr/>
                      </a:pPr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Eight-treasure rice pudding</a:t>
                      </a:r>
                      <a:endParaRPr lang="zh-CN" altLang="zh-CN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 eaLnBrk="1" latinLnBrk="0" hangingPunct="1">
                        <a:spcAft>
                          <a:spcPts val="0"/>
                        </a:spcAft>
                        <a:buClrTx/>
                        <a:buSzTx/>
                        <a:buNone/>
                        <a:defRPr/>
                      </a:pPr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八宝饭（五谷丰登</a:t>
                      </a:r>
                      <a:r>
                        <a:rPr lang="zh-CN" altLang="zh-CN" sz="1100" kern="100" dirty="0"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）</a:t>
                      </a:r>
                      <a:endParaRPr lang="zh-CN" altLang="zh-CN" sz="11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endParaRPr lang="zh-CN" altLang="en-US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61354563"/>
                  </a:ext>
                </a:extLst>
              </a:tr>
              <a:tr h="1647573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ASIAN INFUSION</a:t>
                      </a: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Korean Beef Bibimbap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韩式牛肉拌</a:t>
                      </a:r>
                      <a:r>
                        <a:rPr lang="zh-CN" altLang="en-US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饭</a:t>
                      </a:r>
                      <a:endParaRPr lang="en-US" altLang="zh-CN" sz="11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Carrot shreds, shredded mushrooms, spicy cabbage, sliced zucchini and fried eggs. </a:t>
                      </a:r>
                    </a:p>
                    <a:p>
                      <a:pPr algn="ctr" rtl="0" fontAlgn="ctr"/>
                      <a:r>
                        <a:rPr lang="zh-CN" altLang="en-US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黄豆芽、胡萝卜丝、</a:t>
                      </a:r>
                      <a:r>
                        <a:rPr lang="zh-CN" altLang="en-US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香菇丝、辣白菜、西葫芦片、煎鸡蛋</a:t>
                      </a:r>
                      <a:endParaRPr lang="en-US" altLang="zh-CN" sz="11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" altLang="zh-CN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Rice</a:t>
                      </a:r>
                    </a:p>
                    <a:p>
                      <a:pPr algn="ctr" rtl="0" fontAlgn="ctr"/>
                      <a:r>
                        <a:rPr lang="zh-CN" altLang="en-US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米饭</a:t>
                      </a: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Stewed mutton with radish</a:t>
                      </a:r>
                    </a:p>
                    <a:p>
                      <a:pPr algn="ctr" rtl="0" fontAlgn="ctr"/>
                      <a:r>
                        <a:rPr lang="zh-CN" altLang="en-US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萝卜炖羊肉</a:t>
                      </a:r>
                      <a:endParaRPr lang="en-US" altLang="zh-CN" sz="11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Fried Black fungus with lettuce</a:t>
                      </a:r>
                    </a:p>
                    <a:p>
                      <a:pPr algn="ctr" rtl="0" fontAlgn="ctr"/>
                      <a:r>
                        <a:rPr lang="zh-CN" altLang="en-US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莴笋炒木耳</a:t>
                      </a:r>
                      <a:endParaRPr lang="en-US" altLang="zh-CN" sz="11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3765" rtl="0" eaLnBrk="1" fontAlgn="ctr" latinLnBrk="0" hangingPunct="1"/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Stir-fried mushrooms with rape</a:t>
                      </a:r>
                    </a:p>
                    <a:p>
                      <a:pPr marL="0" algn="ctr" defTabSz="913765" rtl="0" eaLnBrk="1" fontAlgn="ctr" latinLnBrk="0" hangingPunct="1"/>
                      <a:r>
                        <a:rPr lang="zh-CN" altLang="en-US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香菇炒油菜</a:t>
                      </a:r>
                      <a:endParaRPr lang="en-US" altLang="zh-CN" sz="11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Rice</a:t>
                      </a:r>
                      <a:br>
                        <a:rPr lang="en-US" altLang="zh-CN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r>
                        <a:rPr lang="zh-CN" altLang="en-US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米饭</a:t>
                      </a: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algn="ctr" defTabSz="913765" rtl="0" eaLnBrk="1" fontAlgn="ctr" latinLnBrk="0" hangingPunct="1"/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Stir-fried shredded pork with garlic sprouts and parsley</a:t>
                      </a:r>
                    </a:p>
                    <a:p>
                      <a:pPr marL="0" algn="ctr" defTabSz="913765" rtl="0" eaLnBrk="1" fontAlgn="ctr" latinLnBrk="0" hangingPunct="1"/>
                      <a:r>
                        <a:rPr lang="zh-CN" altLang="en-US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小炒蒜薹香芹炒肉丝</a:t>
                      </a:r>
                      <a:endParaRPr lang="en-US" altLang="zh-CN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3765" rtl="0" eaLnBrk="1" fontAlgn="ctr" latinLnBrk="0" hangingPunct="1"/>
                      <a:r>
                        <a:rPr lang="en-US" altLang="zh-CN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Stir-fried tomato and egg</a:t>
                      </a:r>
                      <a:br>
                        <a:rPr lang="en-US" altLang="zh-CN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r>
                        <a:rPr lang="zh-CN" altLang="en-US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炒番茄鸡蛋</a:t>
                      </a:r>
                      <a:endParaRPr lang="en-US" altLang="zh-CN" sz="11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en" altLang="zh-CN" sz="11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Roasted Eggplant</a:t>
                      </a:r>
                      <a:r>
                        <a:rPr lang="zh-CN" altLang="en-US" sz="11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zh-CN" sz="11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with Garlic</a:t>
                      </a:r>
                      <a:endParaRPr lang="en" altLang="zh-CN" sz="11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鱼香茄子</a:t>
                      </a:r>
                      <a:endParaRPr lang="en-US" altLang="zh-CN" sz="11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3765" rtl="0" eaLnBrk="1" fontAlgn="ctr" latinLnBrk="0" hangingPunct="1"/>
                      <a:r>
                        <a:rPr lang="en-US" altLang="zh-CN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Rice</a:t>
                      </a:r>
                    </a:p>
                    <a:p>
                      <a:pPr algn="ctr" rtl="0" fontAlgn="ctr"/>
                      <a:r>
                        <a:rPr lang="zh-CN" altLang="en-US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米饭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Peking duck</a:t>
                      </a:r>
                    </a:p>
                    <a:p>
                      <a:pPr algn="ctr" rtl="0" fontAlgn="ctr"/>
                      <a:r>
                        <a:rPr lang="zh-CN" altLang="en-US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北京烤鸭</a:t>
                      </a:r>
                      <a:endParaRPr lang="en-US" altLang="zh-CN" sz="11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kumimoji="0" lang="en-US" altLang="zh-CN" sz="1100" b="0" i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Shredded potatoes with green pepper</a:t>
                      </a:r>
                    </a:p>
                    <a:p>
                      <a:pPr algn="ctr" rtl="0" fontAlgn="ctr"/>
                      <a:r>
                        <a:rPr kumimoji="0" lang="zh-CN" altLang="en-US" sz="1100" b="0" i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青椒土豆丝</a:t>
                      </a:r>
                      <a:r>
                        <a:rPr kumimoji="0"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 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Times New Roman"/>
                        </a:rPr>
                        <a:t>Baby Cabbage in Soup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上汤娃娃菜</a:t>
                      </a:r>
                      <a:endParaRPr lang="en-US" altLang="zh-CN" sz="11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Rice</a:t>
                      </a:r>
                      <a:br>
                        <a:rPr lang="en-US" altLang="zh-CN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r>
                        <a:rPr lang="zh-CN" altLang="en-US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米饭</a:t>
                      </a:r>
                      <a:endParaRPr lang="en-US" altLang="zh-CN" sz="11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i="0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 </a:t>
                      </a:r>
                      <a:r>
                        <a:rPr lang="en-US" altLang="zh-CN" sz="1100" kern="100" dirty="0"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Braised pork shoulder with soy sauce</a:t>
                      </a:r>
                      <a:endParaRPr lang="zh-CN" altLang="zh-CN" sz="11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CN" altLang="zh-CN" sz="1100" kern="100" dirty="0"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酱肘子（鸿运当头）</a:t>
                      </a:r>
                      <a:endParaRPr lang="zh-CN" altLang="zh-CN" sz="11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CN" sz="1100" kern="100" dirty="0"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Stir-fried mixed vegetable</a:t>
                      </a:r>
                      <a:endParaRPr lang="zh-CN" altLang="zh-CN" sz="11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CN" altLang="zh-CN" sz="1100" kern="100" dirty="0"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炒合菜（咬春合炒）</a:t>
                      </a:r>
                      <a:endParaRPr lang="en-US" altLang="zh-CN" sz="1100" kern="100" dirty="0"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CN" sz="1100" kern="100" dirty="0"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Three colored corn kernels</a:t>
                      </a:r>
                      <a:endParaRPr lang="zh-CN" altLang="zh-CN" sz="11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CN" altLang="zh-CN" sz="1100" kern="100" dirty="0"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三色玉米粒（金玉满堂）</a:t>
                      </a:r>
                      <a:endParaRPr lang="zh-CN" altLang="zh-CN" sz="11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CN" sz="1100" kern="100" dirty="0"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Spring pancake</a:t>
                      </a:r>
                      <a:endParaRPr lang="zh-CN" altLang="zh-CN" sz="11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CN" sz="1100" kern="100" dirty="0"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zh-CN" altLang="zh-CN" sz="1100" kern="100" dirty="0"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春饼（春满乾坤）</a:t>
                      </a:r>
                      <a:endParaRPr lang="zh-CN" altLang="zh-CN" sz="11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lang="en-US" altLang="zh-CN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56277360"/>
                  </a:ext>
                </a:extLst>
              </a:tr>
              <a:tr h="758936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NOODLE HOUSE</a:t>
                      </a: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</a:rPr>
                        <a:t>Hot and sour dumpling soup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酸汤水饺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b="0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b="0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52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Gold soup beef noodles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baseline="0" noProof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金汤肥牛面</a:t>
                      </a:r>
                      <a:endParaRPr lang="en-US" altLang="zh-CN" sz="1100" b="0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52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Braised noodles with shrimps and pork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baseline="0" noProof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虾仁肉片打卤面</a:t>
                      </a:r>
                      <a:endParaRPr lang="en-US" altLang="zh-CN" sz="1100" b="0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52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baseline="0" noProof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Lamb noodle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baseline="0" noProof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水盆羊肉面</a:t>
                      </a:r>
                      <a:endParaRPr lang="en-US" altLang="zh-CN" sz="1100" b="0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b="0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52" marB="0" anchor="ctr" anchorCtr="1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kern="100" dirty="0"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Tianjin noodles with gravy ( with Cucumber, Bean sprouts, Fried dough sticks)</a:t>
                      </a:r>
                      <a:endParaRPr lang="zh-CN" altLang="zh-CN" sz="11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CN" altLang="zh-CN" sz="1100" kern="100" dirty="0"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天津打卤面</a:t>
                      </a:r>
                      <a:endParaRPr lang="zh-CN" altLang="zh-CN" sz="11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CN" altLang="zh-CN" sz="1100" kern="100" dirty="0"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黄瓜</a:t>
                      </a:r>
                      <a:r>
                        <a:rPr lang="en-US" altLang="zh-CN" sz="1100" kern="100" dirty="0"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zh-CN" altLang="zh-CN" sz="1100" kern="100" dirty="0"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豆芽</a:t>
                      </a:r>
                      <a:r>
                        <a:rPr lang="en-US" altLang="zh-CN" sz="1100" kern="100" dirty="0"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zh-CN" altLang="zh-CN" sz="1100" kern="100" dirty="0"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小油条</a:t>
                      </a:r>
                      <a:endParaRPr lang="zh-CN" altLang="zh-CN" sz="11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altLang="zh-CN" sz="1200" kern="100" dirty="0">
                        <a:solidFill>
                          <a:srgbClr val="00B050"/>
                        </a:solidFill>
                        <a:latin typeface="Calibri" panose="020F050202020403020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3765" rtl="0" eaLnBrk="1" fontAlgn="ctr" latinLnBrk="0" hangingPunct="1"/>
                      <a:endParaRPr lang="zh-CN" altLang="en-US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52" marB="0"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3144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HEALTHY BEVERAGE</a:t>
                      </a:r>
                      <a:endParaRPr lang="zh-CN" altLang="en-US" sz="1700" b="1" kern="120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  <a:cs typeface="+mn-cs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Green Orange Lemon Passion Fruit</a:t>
                      </a:r>
                    </a:p>
                    <a:p>
                      <a:pPr algn="ctr" fontAlgn="ctr"/>
                      <a: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青桔柠檬百香果</a:t>
                      </a:r>
                      <a:b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Snow pear Jasmine</a:t>
                      </a:r>
                    </a:p>
                    <a:p>
                      <a:pPr algn="ctr" fontAlgn="ctr"/>
                      <a: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雪梨茉莉花</a:t>
                      </a:r>
                      <a:b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Ume, hawthorn, and mulberry juice</a:t>
                      </a:r>
                    </a:p>
                    <a:p>
                      <a:pPr algn="ctr" fontAlgn="ctr"/>
                      <a: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乌梅山楂桑葚汁</a:t>
                      </a:r>
                      <a:b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Qingti</a:t>
                      </a:r>
                      <a:r>
                        <a:rPr lang="en-US" altLang="zh-CN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Jasmine</a:t>
                      </a:r>
                    </a:p>
                    <a:p>
                      <a:pPr algn="ctr" fontAlgn="ctr"/>
                      <a: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青提茉莉</a:t>
                      </a:r>
                      <a:b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Kumquat passion fruit</a:t>
                      </a:r>
                    </a:p>
                    <a:p>
                      <a:pPr algn="ctr" fontAlgn="ctr"/>
                      <a: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金桔百香果</a:t>
                      </a:r>
                      <a:b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9268627"/>
                  </a:ext>
                </a:extLst>
              </a:tr>
            </a:tbl>
          </a:graphicData>
        </a:graphic>
      </p:graphicFrame>
      <p:graphicFrame>
        <p:nvGraphicFramePr>
          <p:cNvPr id="5" name="表格 16">
            <a:extLst>
              <a:ext uri="{FF2B5EF4-FFF2-40B4-BE49-F238E27FC236}">
                <a16:creationId xmlns:a16="http://schemas.microsoft.com/office/drawing/2014/main" id="{993BD3F9-4BDA-8739-E879-34930FBC74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28735"/>
              </p:ext>
            </p:extLst>
          </p:nvPr>
        </p:nvGraphicFramePr>
        <p:xfrm>
          <a:off x="2156226" y="8433297"/>
          <a:ext cx="6780619" cy="92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224">
                  <a:extLst>
                    <a:ext uri="{9D8B030D-6E8A-4147-A177-3AD203B41FA5}">
                      <a16:colId xmlns:a16="http://schemas.microsoft.com/office/drawing/2014/main" val="174340835"/>
                    </a:ext>
                  </a:extLst>
                </a:gridCol>
                <a:gridCol w="1014983">
                  <a:extLst>
                    <a:ext uri="{9D8B030D-6E8A-4147-A177-3AD203B41FA5}">
                      <a16:colId xmlns:a16="http://schemas.microsoft.com/office/drawing/2014/main" val="1912481514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829442393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3021954380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2939339663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1857483601"/>
                    </a:ext>
                  </a:extLst>
                </a:gridCol>
              </a:tblGrid>
              <a:tr h="350877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Facts</a:t>
                      </a:r>
                    </a:p>
                    <a:p>
                      <a:r>
                        <a:rPr lang="zh-CN" altLang="en-US" sz="1000" b="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713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29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84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29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1032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11716"/>
                  </a:ext>
                </a:extLst>
              </a:tr>
              <a:tr h="543508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Recommendation</a:t>
                      </a:r>
                    </a:p>
                    <a:p>
                      <a:r>
                        <a:rPr lang="zh-CN" altLang="en-GB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摄入营养</a:t>
                      </a:r>
                      <a:r>
                        <a:rPr lang="zh-CN" altLang="en-US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760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30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95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29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1200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7796"/>
                  </a:ext>
                </a:extLst>
              </a:tr>
            </a:tbl>
          </a:graphicData>
        </a:graphic>
      </p:graphicFrame>
      <p:pic>
        <p:nvPicPr>
          <p:cNvPr id="6" name="图片 2" descr="徽标, 公司名称&#10;&#10;描述已自动生成">
            <a:extLst>
              <a:ext uri="{FF2B5EF4-FFF2-40B4-BE49-F238E27FC236}">
                <a16:creationId xmlns:a16="http://schemas.microsoft.com/office/drawing/2014/main" id="{AF8C91EF-3FDD-8E33-94F8-C96C1DD4F0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325" y="8406203"/>
            <a:ext cx="1637412" cy="1005906"/>
          </a:xfrm>
          <a:prstGeom prst="rect">
            <a:avLst/>
          </a:prstGeom>
        </p:spPr>
      </p:pic>
      <p:graphicFrame>
        <p:nvGraphicFramePr>
          <p:cNvPr id="23" name="表格 16">
            <a:extLst>
              <a:ext uri="{FF2B5EF4-FFF2-40B4-BE49-F238E27FC236}">
                <a16:creationId xmlns:a16="http://schemas.microsoft.com/office/drawing/2014/main" id="{993BD3F9-4BDA-8739-E879-34930FBC74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145725"/>
              </p:ext>
            </p:extLst>
          </p:nvPr>
        </p:nvGraphicFramePr>
        <p:xfrm>
          <a:off x="2072832" y="14596298"/>
          <a:ext cx="6895963" cy="847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431">
                  <a:extLst>
                    <a:ext uri="{9D8B030D-6E8A-4147-A177-3AD203B41FA5}">
                      <a16:colId xmlns:a16="http://schemas.microsoft.com/office/drawing/2014/main" val="174340835"/>
                    </a:ext>
                  </a:extLst>
                </a:gridCol>
                <a:gridCol w="1079225">
                  <a:extLst>
                    <a:ext uri="{9D8B030D-6E8A-4147-A177-3AD203B41FA5}">
                      <a16:colId xmlns:a16="http://schemas.microsoft.com/office/drawing/2014/main" val="1912481514"/>
                    </a:ext>
                  </a:extLst>
                </a:gridCol>
                <a:gridCol w="1126215">
                  <a:extLst>
                    <a:ext uri="{9D8B030D-6E8A-4147-A177-3AD203B41FA5}">
                      <a16:colId xmlns:a16="http://schemas.microsoft.com/office/drawing/2014/main" val="829442393"/>
                    </a:ext>
                  </a:extLst>
                </a:gridCol>
                <a:gridCol w="1172438">
                  <a:extLst>
                    <a:ext uri="{9D8B030D-6E8A-4147-A177-3AD203B41FA5}">
                      <a16:colId xmlns:a16="http://schemas.microsoft.com/office/drawing/2014/main" val="3021954380"/>
                    </a:ext>
                  </a:extLst>
                </a:gridCol>
                <a:gridCol w="1149327">
                  <a:extLst>
                    <a:ext uri="{9D8B030D-6E8A-4147-A177-3AD203B41FA5}">
                      <a16:colId xmlns:a16="http://schemas.microsoft.com/office/drawing/2014/main" val="2939339663"/>
                    </a:ext>
                  </a:extLst>
                </a:gridCol>
                <a:gridCol w="1149327">
                  <a:extLst>
                    <a:ext uri="{9D8B030D-6E8A-4147-A177-3AD203B41FA5}">
                      <a16:colId xmlns:a16="http://schemas.microsoft.com/office/drawing/2014/main" val="1857483601"/>
                    </a:ext>
                  </a:extLst>
                </a:gridCol>
              </a:tblGrid>
              <a:tr h="353682">
                <a:tc>
                  <a:txBody>
                    <a:bodyPr/>
                    <a:lstStyle/>
                    <a:p>
                      <a:r>
                        <a:rPr lang="en-GB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Facts</a:t>
                      </a:r>
                    </a:p>
                    <a:p>
                      <a:r>
                        <a:rPr lang="zh-CN" altLang="en-US" sz="900" b="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431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17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57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15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377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11716"/>
                  </a:ext>
                </a:extLst>
              </a:tr>
              <a:tr h="494135">
                <a:tc>
                  <a:txBody>
                    <a:bodyPr/>
                    <a:lstStyle/>
                    <a:p>
                      <a:r>
                        <a:rPr lang="en-GB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Recommendation</a:t>
                      </a:r>
                    </a:p>
                    <a:p>
                      <a:r>
                        <a:rPr lang="zh-CN" altLang="en-GB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摄入营养</a:t>
                      </a:r>
                      <a:r>
                        <a:rPr lang="zh-CN" altLang="en-US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450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18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57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17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350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7796"/>
                  </a:ext>
                </a:extLst>
              </a:tr>
            </a:tbl>
          </a:graphicData>
        </a:graphic>
      </p:graphicFrame>
      <p:pic>
        <p:nvPicPr>
          <p:cNvPr id="25" name="图片 10" descr="徽标, 公司名称&#10;&#10;描述已自动生成">
            <a:extLst>
              <a:ext uri="{FF2B5EF4-FFF2-40B4-BE49-F238E27FC236}">
                <a16:creationId xmlns:a16="http://schemas.microsoft.com/office/drawing/2014/main" id="{EA97E16D-BF9C-6BEE-6B27-5282024E16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325" y="14563974"/>
            <a:ext cx="1620568" cy="847817"/>
          </a:xfrm>
          <a:prstGeom prst="rect">
            <a:avLst/>
          </a:prstGeom>
        </p:spPr>
      </p:pic>
      <p:sp>
        <p:nvSpPr>
          <p:cNvPr id="28" name="文本框 6">
            <a:extLst>
              <a:ext uri="{FF2B5EF4-FFF2-40B4-BE49-F238E27FC236}">
                <a16:creationId xmlns:a16="http://schemas.microsoft.com/office/drawing/2014/main" id="{A6F7A03C-7F95-B989-2980-9BE766DA3DAA}"/>
              </a:ext>
            </a:extLst>
          </p:cNvPr>
          <p:cNvSpPr txBox="1"/>
          <p:nvPr/>
        </p:nvSpPr>
        <p:spPr>
          <a:xfrm>
            <a:off x="1723150" y="9660073"/>
            <a:ext cx="6556966" cy="48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566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A LA CARTE</a:t>
            </a:r>
            <a:endParaRPr kumimoji="1" lang="zh-CN" altLang="en-US" sz="3421" b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29" name="图片 8" descr="图片包含 游戏机, 灯&#10;&#10;描述已自动生成">
            <a:extLst>
              <a:ext uri="{FF2B5EF4-FFF2-40B4-BE49-F238E27FC236}">
                <a16:creationId xmlns:a16="http://schemas.microsoft.com/office/drawing/2014/main" id="{76F45F2F-A6F4-0AF5-A0EE-AE91D79E2F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308" y="9895542"/>
            <a:ext cx="1421795" cy="1005906"/>
          </a:xfrm>
          <a:prstGeom prst="rect">
            <a:avLst/>
          </a:prstGeom>
        </p:spPr>
      </p:pic>
      <p:graphicFrame>
        <p:nvGraphicFramePr>
          <p:cNvPr id="30" name="表格 10">
            <a:extLst>
              <a:ext uri="{FF2B5EF4-FFF2-40B4-BE49-F238E27FC236}">
                <a16:creationId xmlns:a16="http://schemas.microsoft.com/office/drawing/2014/main" id="{28A8C272-513D-83E0-542D-1A8750D130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96487"/>
              </p:ext>
            </p:extLst>
          </p:nvPr>
        </p:nvGraphicFramePr>
        <p:xfrm>
          <a:off x="238308" y="10326090"/>
          <a:ext cx="8739180" cy="3869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9071">
                  <a:extLst>
                    <a:ext uri="{9D8B030D-6E8A-4147-A177-3AD203B41FA5}">
                      <a16:colId xmlns:a16="http://schemas.microsoft.com/office/drawing/2014/main" val="2848164324"/>
                    </a:ext>
                  </a:extLst>
                </a:gridCol>
                <a:gridCol w="1319285">
                  <a:extLst>
                    <a:ext uri="{9D8B030D-6E8A-4147-A177-3AD203B41FA5}">
                      <a16:colId xmlns:a16="http://schemas.microsoft.com/office/drawing/2014/main" val="1190644864"/>
                    </a:ext>
                  </a:extLst>
                </a:gridCol>
                <a:gridCol w="1477706">
                  <a:extLst>
                    <a:ext uri="{9D8B030D-6E8A-4147-A177-3AD203B41FA5}">
                      <a16:colId xmlns:a16="http://schemas.microsoft.com/office/drawing/2014/main" val="2666927847"/>
                    </a:ext>
                  </a:extLst>
                </a:gridCol>
                <a:gridCol w="1477706">
                  <a:extLst>
                    <a:ext uri="{9D8B030D-6E8A-4147-A177-3AD203B41FA5}">
                      <a16:colId xmlns:a16="http://schemas.microsoft.com/office/drawing/2014/main" val="1484434401"/>
                    </a:ext>
                  </a:extLst>
                </a:gridCol>
                <a:gridCol w="1477706">
                  <a:extLst>
                    <a:ext uri="{9D8B030D-6E8A-4147-A177-3AD203B41FA5}">
                      <a16:colId xmlns:a16="http://schemas.microsoft.com/office/drawing/2014/main" val="74936430"/>
                    </a:ext>
                  </a:extLst>
                </a:gridCol>
                <a:gridCol w="1477706">
                  <a:extLst>
                    <a:ext uri="{9D8B030D-6E8A-4147-A177-3AD203B41FA5}">
                      <a16:colId xmlns:a16="http://schemas.microsoft.com/office/drawing/2014/main" val="879355389"/>
                    </a:ext>
                  </a:extLst>
                </a:gridCol>
              </a:tblGrid>
              <a:tr h="412625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Source Han Sans SC Regular" panose="020B0500000000000000" pitchFamily="34" charset="-128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968375"/>
                  </a:ext>
                </a:extLst>
              </a:tr>
              <a:tr h="3235093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b="1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A LA CARTE </a:t>
                      </a:r>
                      <a:endParaRPr lang="zh-CN" altLang="en-US" sz="1700" b="1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it-IT" altLang="zh-CN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Bacon floss butter cheese pizza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培根肉松黄油奶酪披萨</a:t>
                      </a:r>
                      <a:endParaRPr lang="en-US" altLang="zh-CN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¥15.00 </a:t>
                      </a:r>
                      <a:r>
                        <a:rPr lang="zh-CN" alt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（半张</a:t>
                      </a:r>
                      <a:r>
                        <a:rPr lang="en-US" altLang="zh-CN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5</a:t>
                      </a:r>
                      <a:r>
                        <a:rPr lang="zh-CN" alt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寸）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zh-CN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BBQ braised squid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zh-CN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BBQ</a:t>
                      </a:r>
                      <a:r>
                        <a:rPr lang="zh-CN" altLang="en-US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扒鱿鱼</a:t>
                      </a:r>
                      <a:endParaRPr lang="en-US" altLang="zh-CN" sz="11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zh-CN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¥15.00 </a:t>
                      </a:r>
                      <a:r>
                        <a:rPr lang="zh-CN" altLang="en-US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altLang="en-US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只）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Roasted eggplant with tomato and cheese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番茄鲜奶酪烤茄子</a:t>
                      </a:r>
                      <a:endParaRPr lang="en-US" altLang="zh-CN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en-US" altLang="zh-CN" sz="11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¥10.00 </a:t>
                      </a:r>
                      <a:endParaRPr lang="en-US" altLang="zh-CN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H</a:t>
                      </a: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ummus</a:t>
                      </a:r>
                      <a:endParaRPr lang="en-US" altLang="zh-CN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鹰嘴豆泥</a:t>
                      </a:r>
                      <a:endParaRPr lang="en-US" altLang="zh-CN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en-US" altLang="zh-CN" sz="11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¥10.00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1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Set meal price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en-US" altLang="zh-CN" sz="11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¥48.00 </a:t>
                      </a:r>
                      <a:endParaRPr lang="en-US" altLang="zh-CN" sz="1100" b="0" i="0" kern="1200" dirty="0">
                        <a:solidFill>
                          <a:srgbClr val="FF0000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1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1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endParaRPr lang="en-US" altLang="zh-CN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Beef steak with black pepper</a:t>
                      </a: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黑椒汁牛排</a:t>
                      </a:r>
                      <a:endParaRPr lang="en-US" altLang="zh-CN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¥25.00 </a:t>
                      </a:r>
                      <a:r>
                        <a:rPr lang="zh-CN" altLang="en-US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（</a:t>
                      </a:r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1</a:t>
                      </a:r>
                      <a:r>
                        <a:rPr lang="zh-CN" altLang="en-US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块</a:t>
                      </a:r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100g</a:t>
                      </a:r>
                      <a:r>
                        <a:rPr lang="zh-CN" altLang="en-US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）</a:t>
                      </a:r>
                      <a:endParaRPr lang="en-US" altLang="zh-CN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Stewed curry pork with vegetables and taro</a:t>
                      </a: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蔬菜猪肉芋头咖喱</a:t>
                      </a:r>
                      <a:endParaRPr lang="en-US" altLang="zh-CN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¥8.00 </a:t>
                      </a:r>
                      <a:endParaRPr lang="en-US" altLang="zh-CN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Taro crisp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金丝香芋酥</a:t>
                      </a:r>
                      <a:endParaRPr lang="en-US" altLang="zh-CN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¥10.00 </a:t>
                      </a:r>
                      <a:r>
                        <a:rPr lang="zh-CN" altLang="en-US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（</a:t>
                      </a:r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2</a:t>
                      </a:r>
                      <a:r>
                        <a:rPr lang="zh-CN" altLang="en-US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个）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Fried shrimp cracker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炸虾片</a:t>
                      </a:r>
                      <a:endParaRPr lang="en-US" altLang="zh-CN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¥8.00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1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Set meal price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en-US" altLang="zh-CN" sz="11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¥48.00 </a:t>
                      </a:r>
                      <a:endParaRPr lang="en-US" altLang="zh-CN" sz="1100" b="0" i="0" kern="1200" dirty="0">
                        <a:solidFill>
                          <a:srgbClr val="FF0000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endParaRPr lang="en-US" altLang="zh-CN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zh-CN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Rattan pepper </a:t>
                      </a:r>
                      <a:r>
                        <a:rPr lang="en-US" altLang="zh-CN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Pork chop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zh-CN" altLang="en-US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藤椒扇子骨</a:t>
                      </a:r>
                      <a:endParaRPr lang="en-US" altLang="zh-CN" sz="11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zh-CN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¥20.00 </a:t>
                      </a:r>
                      <a:r>
                        <a:rPr lang="zh-CN" alt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2</a:t>
                      </a:r>
                      <a:r>
                        <a:rPr lang="zh-CN" alt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根）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zh-CN" sz="11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Chicken roll</a:t>
                      </a:r>
                      <a:br>
                        <a:rPr lang="en-US" altLang="zh-CN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r>
                        <a:rPr lang="zh-CN" alt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老北京鸡肉卷</a:t>
                      </a:r>
                      <a:endParaRPr lang="en-US" altLang="zh-CN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zh-CN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¥12.00 </a:t>
                      </a:r>
                      <a:r>
                        <a:rPr lang="zh-CN" alt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alt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个）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Sour and Sweet Egg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鱼香鸡蛋</a:t>
                      </a:r>
                      <a:endParaRPr lang="en-US" altLang="zh-CN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en-US" altLang="zh-CN" sz="11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¥12.00 </a:t>
                      </a:r>
                      <a:endParaRPr lang="en" altLang="zh-CN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altLang="zh-CN" sz="11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ashed</a:t>
                      </a:r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potato</a:t>
                      </a:r>
                      <a:endParaRPr lang="en" altLang="zh-CN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芝士土豆泥</a:t>
                      </a:r>
                      <a:endParaRPr lang="en-US" altLang="zh-CN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en-US" altLang="zh-CN" sz="11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¥8.00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1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Set meal price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en-US" altLang="zh-CN" sz="11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¥48.00 </a:t>
                      </a:r>
                      <a:endParaRPr lang="en-US" altLang="zh-CN" sz="1100" b="0" i="0" kern="1200" dirty="0">
                        <a:solidFill>
                          <a:srgbClr val="FF0000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endParaRPr lang="en-US" altLang="zh-CN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Mini beef burger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迷你牛肉汉堡</a:t>
                      </a:r>
                      <a:endParaRPr lang="en-US" altLang="zh-CN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¥20.00 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zh-CN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Hot wings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炸鸡块</a:t>
                      </a:r>
                      <a:endParaRPr lang="en-US" altLang="zh-CN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¥15.00</a:t>
                      </a:r>
                      <a:r>
                        <a:rPr lang="zh-CN" alt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alt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份）</a:t>
                      </a:r>
                      <a:r>
                        <a:rPr lang="en-US" altLang="zh-CN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endParaRPr lang="zh-CN" altLang="en-US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Fried potato wedge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炸薯角</a:t>
                      </a:r>
                      <a:endParaRPr lang="en-US" altLang="zh-CN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1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¥8.00 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Grilled asparagus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碳扒芦笋</a:t>
                      </a:r>
                      <a:endParaRPr lang="en-US" altLang="zh-CN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¥10.00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1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Set meal price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en-US" altLang="zh-CN" sz="11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¥48.00 </a:t>
                      </a:r>
                      <a:endParaRPr lang="en-US" altLang="zh-CN" sz="1100" b="0" i="0" kern="1200" dirty="0">
                        <a:solidFill>
                          <a:srgbClr val="FF0000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endParaRPr lang="en-US" altLang="zh-CN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endParaRPr lang="en-US" altLang="zh-CN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Crevettes sauce </a:t>
                      </a:r>
                      <a:r>
                        <a:rPr lang="en-US" altLang="zh-CN" sz="1100" b="0" i="0" kern="1200" dirty="0" err="1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brune</a:t>
                      </a:r>
                      <a:endParaRPr lang="zh-CN" altLang="zh-CN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  </a:t>
                      </a:r>
                      <a:r>
                        <a:rPr lang="zh-CN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油焖大虾（红红火火）</a:t>
                      </a:r>
                      <a:endParaRPr lang="en-US" altLang="zh-CN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¥20.00 </a:t>
                      </a:r>
                      <a:endParaRPr lang="zh-CN" altLang="zh-CN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Roasted whole wings</a:t>
                      </a:r>
                      <a:endParaRPr lang="zh-CN" altLang="zh-CN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  </a:t>
                      </a:r>
                      <a:r>
                        <a:rPr lang="zh-CN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烤鸡全翅（大展宏图）</a:t>
                      </a:r>
                      <a:endParaRPr lang="en-US" altLang="zh-CN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¥16.00 </a:t>
                      </a:r>
                      <a:endParaRPr lang="zh-CN" altLang="zh-CN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Steamed egg with shrimps</a:t>
                      </a:r>
                      <a:endParaRPr lang="zh-CN" altLang="zh-CN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 </a:t>
                      </a:r>
                      <a:r>
                        <a:rPr lang="zh-CN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虾仁蒸蛋（蒸蒸日上）</a:t>
                      </a:r>
                      <a:endParaRPr lang="en-US" altLang="zh-CN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¥12.00 </a:t>
                      </a:r>
                      <a:endParaRPr lang="zh-CN" altLang="zh-CN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Stir-fried lettuce with oyster sauce</a:t>
                      </a:r>
                      <a:endParaRPr lang="zh-CN" altLang="zh-CN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</a:pPr>
                      <a:r>
                        <a:rPr lang="zh-CN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耗油生菜（生财有道）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¥10.00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1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Set meal price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en-US" altLang="zh-CN" sz="11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¥48.00 </a:t>
                      </a:r>
                      <a:endParaRPr lang="en-US" altLang="zh-CN" sz="1100" b="0" i="0" kern="1200" dirty="0">
                        <a:solidFill>
                          <a:srgbClr val="FF0000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61354563"/>
                  </a:ext>
                </a:extLst>
              </a:tr>
            </a:tbl>
          </a:graphicData>
        </a:graphic>
      </p:graphicFrame>
      <p:pic>
        <p:nvPicPr>
          <p:cNvPr id="47" name="Picture 49">
            <a:extLst>
              <a:ext uri="{FF2B5EF4-FFF2-40B4-BE49-F238E27FC236}">
                <a16:creationId xmlns:a16="http://schemas.microsoft.com/office/drawing/2014/main" id="{E219DCDD-11CC-975C-7C98-39655515D05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43424" y="13189076"/>
            <a:ext cx="225378" cy="225378"/>
          </a:xfrm>
          <a:prstGeom prst="rect">
            <a:avLst/>
          </a:prstGeom>
        </p:spPr>
      </p:pic>
      <p:pic>
        <p:nvPicPr>
          <p:cNvPr id="18" name="Picture 55">
            <a:extLst>
              <a:ext uri="{FF2B5EF4-FFF2-40B4-BE49-F238E27FC236}">
                <a16:creationId xmlns:a16="http://schemas.microsoft.com/office/drawing/2014/main" id="{D25E2DD5-0605-84FC-2E40-340ABD6262D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75056" y="6464364"/>
            <a:ext cx="262617" cy="262617"/>
          </a:xfrm>
          <a:prstGeom prst="rect">
            <a:avLst/>
          </a:prstGeom>
        </p:spPr>
      </p:pic>
      <p:pic>
        <p:nvPicPr>
          <p:cNvPr id="19" name="Picture 49">
            <a:extLst>
              <a:ext uri="{FF2B5EF4-FFF2-40B4-BE49-F238E27FC236}">
                <a16:creationId xmlns:a16="http://schemas.microsoft.com/office/drawing/2014/main" id="{59FB9040-8673-E4C9-97D3-BA09D443A37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94832" y="6901845"/>
            <a:ext cx="212354" cy="212354"/>
          </a:xfrm>
          <a:prstGeom prst="rect">
            <a:avLst/>
          </a:prstGeom>
        </p:spPr>
      </p:pic>
      <p:pic>
        <p:nvPicPr>
          <p:cNvPr id="2" name="Picture 50">
            <a:extLst>
              <a:ext uri="{FF2B5EF4-FFF2-40B4-BE49-F238E27FC236}">
                <a16:creationId xmlns:a16="http://schemas.microsoft.com/office/drawing/2014/main" id="{F0D11E24-BFD4-A53E-BCD0-9A8B4B17696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02037" y="12003809"/>
            <a:ext cx="225377" cy="225377"/>
          </a:xfrm>
          <a:prstGeom prst="rect">
            <a:avLst/>
          </a:prstGeom>
        </p:spPr>
      </p:pic>
      <p:pic>
        <p:nvPicPr>
          <p:cNvPr id="17" name="Picture 52">
            <a:extLst>
              <a:ext uri="{FF2B5EF4-FFF2-40B4-BE49-F238E27FC236}">
                <a16:creationId xmlns:a16="http://schemas.microsoft.com/office/drawing/2014/main" id="{486EF706-B763-45C5-6C0E-7B2FB9FEC9E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44117" y="1562178"/>
            <a:ext cx="262617" cy="262617"/>
          </a:xfrm>
          <a:prstGeom prst="rect">
            <a:avLst/>
          </a:prstGeom>
        </p:spPr>
      </p:pic>
      <p:pic>
        <p:nvPicPr>
          <p:cNvPr id="31" name="Picture 53">
            <a:extLst>
              <a:ext uri="{FF2B5EF4-FFF2-40B4-BE49-F238E27FC236}">
                <a16:creationId xmlns:a16="http://schemas.microsoft.com/office/drawing/2014/main" id="{63A84F68-2EDB-D963-4EA0-A3B11E435A1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67299" y="1984759"/>
            <a:ext cx="262617" cy="262617"/>
          </a:xfrm>
          <a:prstGeom prst="rect">
            <a:avLst/>
          </a:prstGeom>
        </p:spPr>
      </p:pic>
      <p:pic>
        <p:nvPicPr>
          <p:cNvPr id="34" name="Picture 52">
            <a:extLst>
              <a:ext uri="{FF2B5EF4-FFF2-40B4-BE49-F238E27FC236}">
                <a16:creationId xmlns:a16="http://schemas.microsoft.com/office/drawing/2014/main" id="{93D7437B-46A5-C4CF-8245-66DDE61D2A1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51862" y="4015348"/>
            <a:ext cx="230875" cy="230875"/>
          </a:xfrm>
          <a:prstGeom prst="rect">
            <a:avLst/>
          </a:prstGeom>
        </p:spPr>
      </p:pic>
      <p:pic>
        <p:nvPicPr>
          <p:cNvPr id="36" name="Picture 51">
            <a:extLst>
              <a:ext uri="{FF2B5EF4-FFF2-40B4-BE49-F238E27FC236}">
                <a16:creationId xmlns:a16="http://schemas.microsoft.com/office/drawing/2014/main" id="{CAC6CD5E-F7F3-EB1C-4EFD-E74712F4871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29970" y="2474633"/>
            <a:ext cx="272473" cy="272473"/>
          </a:xfrm>
          <a:prstGeom prst="rect">
            <a:avLst/>
          </a:prstGeom>
        </p:spPr>
      </p:pic>
      <p:pic>
        <p:nvPicPr>
          <p:cNvPr id="38" name="Picture 51">
            <a:extLst>
              <a:ext uri="{FF2B5EF4-FFF2-40B4-BE49-F238E27FC236}">
                <a16:creationId xmlns:a16="http://schemas.microsoft.com/office/drawing/2014/main" id="{B2FCF407-1E70-747A-2E78-C26AAA05E10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86249" y="3144824"/>
            <a:ext cx="256952" cy="256952"/>
          </a:xfrm>
          <a:prstGeom prst="rect">
            <a:avLst/>
          </a:prstGeom>
        </p:spPr>
      </p:pic>
      <p:pic>
        <p:nvPicPr>
          <p:cNvPr id="40" name="Picture 53">
            <a:extLst>
              <a:ext uri="{FF2B5EF4-FFF2-40B4-BE49-F238E27FC236}">
                <a16:creationId xmlns:a16="http://schemas.microsoft.com/office/drawing/2014/main" id="{69F41087-D2E7-8E5A-0BCF-E8D4C91BC52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69323" y="2213730"/>
            <a:ext cx="230875" cy="230875"/>
          </a:xfrm>
          <a:prstGeom prst="rect">
            <a:avLst/>
          </a:prstGeom>
        </p:spPr>
      </p:pic>
      <p:pic>
        <p:nvPicPr>
          <p:cNvPr id="41" name="Picture 56">
            <a:extLst>
              <a:ext uri="{FF2B5EF4-FFF2-40B4-BE49-F238E27FC236}">
                <a16:creationId xmlns:a16="http://schemas.microsoft.com/office/drawing/2014/main" id="{B427453C-092F-B718-E637-0841B3F0BFE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37805" y="2213282"/>
            <a:ext cx="240171" cy="240171"/>
          </a:xfrm>
          <a:prstGeom prst="rect">
            <a:avLst/>
          </a:prstGeom>
        </p:spPr>
      </p:pic>
      <p:pic>
        <p:nvPicPr>
          <p:cNvPr id="48" name="Picture 56">
            <a:extLst>
              <a:ext uri="{FF2B5EF4-FFF2-40B4-BE49-F238E27FC236}">
                <a16:creationId xmlns:a16="http://schemas.microsoft.com/office/drawing/2014/main" id="{2E5545C9-6DF8-3B61-AD3F-DC04F410036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45090" y="4140046"/>
            <a:ext cx="212354" cy="212354"/>
          </a:xfrm>
          <a:prstGeom prst="rect">
            <a:avLst/>
          </a:prstGeom>
        </p:spPr>
      </p:pic>
      <p:pic>
        <p:nvPicPr>
          <p:cNvPr id="62" name="Picture 56">
            <a:extLst>
              <a:ext uri="{FF2B5EF4-FFF2-40B4-BE49-F238E27FC236}">
                <a16:creationId xmlns:a16="http://schemas.microsoft.com/office/drawing/2014/main" id="{4511BFF2-EF35-4B61-82F2-F1C627C5EFB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87243" y="6434755"/>
            <a:ext cx="240171" cy="240171"/>
          </a:xfrm>
          <a:prstGeom prst="rect">
            <a:avLst/>
          </a:prstGeom>
        </p:spPr>
      </p:pic>
      <p:pic>
        <p:nvPicPr>
          <p:cNvPr id="63" name="Picture 56">
            <a:extLst>
              <a:ext uri="{FF2B5EF4-FFF2-40B4-BE49-F238E27FC236}">
                <a16:creationId xmlns:a16="http://schemas.microsoft.com/office/drawing/2014/main" id="{3D4CACF3-9D2F-9A64-90A0-4C7B9FB8702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95456" y="6901845"/>
            <a:ext cx="212354" cy="212354"/>
          </a:xfrm>
          <a:prstGeom prst="rect">
            <a:avLst/>
          </a:prstGeom>
        </p:spPr>
      </p:pic>
      <p:pic>
        <p:nvPicPr>
          <p:cNvPr id="64" name="Picture 52">
            <a:extLst>
              <a:ext uri="{FF2B5EF4-FFF2-40B4-BE49-F238E27FC236}">
                <a16:creationId xmlns:a16="http://schemas.microsoft.com/office/drawing/2014/main" id="{B17FA1FC-DBA7-F96A-89C7-81CDABEFAF3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77238" y="6602091"/>
            <a:ext cx="262617" cy="262617"/>
          </a:xfrm>
          <a:prstGeom prst="rect">
            <a:avLst/>
          </a:prstGeom>
        </p:spPr>
      </p:pic>
      <p:pic>
        <p:nvPicPr>
          <p:cNvPr id="65" name="Picture 56">
            <a:extLst>
              <a:ext uri="{FF2B5EF4-FFF2-40B4-BE49-F238E27FC236}">
                <a16:creationId xmlns:a16="http://schemas.microsoft.com/office/drawing/2014/main" id="{3ECD1F09-F7E4-E571-D5CB-8CABF48980A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35355" y="11131252"/>
            <a:ext cx="240171" cy="240171"/>
          </a:xfrm>
          <a:prstGeom prst="rect">
            <a:avLst/>
          </a:prstGeom>
        </p:spPr>
      </p:pic>
      <p:pic>
        <p:nvPicPr>
          <p:cNvPr id="67" name="Picture 56">
            <a:extLst>
              <a:ext uri="{FF2B5EF4-FFF2-40B4-BE49-F238E27FC236}">
                <a16:creationId xmlns:a16="http://schemas.microsoft.com/office/drawing/2014/main" id="{3FA33944-4D45-B5B1-72C6-E642A0A89E4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65482" y="11906811"/>
            <a:ext cx="193996" cy="193996"/>
          </a:xfrm>
          <a:prstGeom prst="rect">
            <a:avLst/>
          </a:prstGeom>
        </p:spPr>
      </p:pic>
      <p:pic>
        <p:nvPicPr>
          <p:cNvPr id="69" name="Picture 53">
            <a:extLst>
              <a:ext uri="{FF2B5EF4-FFF2-40B4-BE49-F238E27FC236}">
                <a16:creationId xmlns:a16="http://schemas.microsoft.com/office/drawing/2014/main" id="{55253866-8E30-8E04-5521-5C94FE8F131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438" y="11604216"/>
            <a:ext cx="240171" cy="240171"/>
          </a:xfrm>
          <a:prstGeom prst="rect">
            <a:avLst/>
          </a:prstGeom>
        </p:spPr>
      </p:pic>
      <p:pic>
        <p:nvPicPr>
          <p:cNvPr id="70" name="Picture 53">
            <a:extLst>
              <a:ext uri="{FF2B5EF4-FFF2-40B4-BE49-F238E27FC236}">
                <a16:creationId xmlns:a16="http://schemas.microsoft.com/office/drawing/2014/main" id="{3B8B248E-52F4-1C16-E169-C3959EA6720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37805" y="11541544"/>
            <a:ext cx="268418" cy="268418"/>
          </a:xfrm>
          <a:prstGeom prst="rect">
            <a:avLst/>
          </a:prstGeom>
        </p:spPr>
      </p:pic>
      <p:pic>
        <p:nvPicPr>
          <p:cNvPr id="8" name="Picture 56">
            <a:extLst>
              <a:ext uri="{FF2B5EF4-FFF2-40B4-BE49-F238E27FC236}">
                <a16:creationId xmlns:a16="http://schemas.microsoft.com/office/drawing/2014/main" id="{CC63E006-697B-641D-7CD2-0F09BB9BD7D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80924" y="11185213"/>
            <a:ext cx="240171" cy="240171"/>
          </a:xfrm>
          <a:prstGeom prst="rect">
            <a:avLst/>
          </a:prstGeom>
        </p:spPr>
      </p:pic>
      <p:pic>
        <p:nvPicPr>
          <p:cNvPr id="15" name="Picture 52">
            <a:extLst>
              <a:ext uri="{FF2B5EF4-FFF2-40B4-BE49-F238E27FC236}">
                <a16:creationId xmlns:a16="http://schemas.microsoft.com/office/drawing/2014/main" id="{64BCC1D3-BD55-85DA-947A-021B3BCD336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29970" y="11210315"/>
            <a:ext cx="215069" cy="215069"/>
          </a:xfrm>
          <a:prstGeom prst="rect">
            <a:avLst/>
          </a:prstGeom>
        </p:spPr>
      </p:pic>
      <p:pic>
        <p:nvPicPr>
          <p:cNvPr id="20" name="Picture 52">
            <a:extLst>
              <a:ext uri="{FF2B5EF4-FFF2-40B4-BE49-F238E27FC236}">
                <a16:creationId xmlns:a16="http://schemas.microsoft.com/office/drawing/2014/main" id="{8B678727-2D98-5DF0-18A1-7FE9898D153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26580" y="11137665"/>
            <a:ext cx="262617" cy="262617"/>
          </a:xfrm>
          <a:prstGeom prst="rect">
            <a:avLst/>
          </a:prstGeom>
        </p:spPr>
      </p:pic>
      <p:pic>
        <p:nvPicPr>
          <p:cNvPr id="11" name="Picture 54">
            <a:extLst>
              <a:ext uri="{FF2B5EF4-FFF2-40B4-BE49-F238E27FC236}">
                <a16:creationId xmlns:a16="http://schemas.microsoft.com/office/drawing/2014/main" id="{BFD31D38-6CF5-4F44-5035-164CAC4AC8EA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66052" y="4131819"/>
            <a:ext cx="240171" cy="240171"/>
          </a:xfrm>
          <a:prstGeom prst="rect">
            <a:avLst/>
          </a:prstGeom>
        </p:spPr>
      </p:pic>
      <p:pic>
        <p:nvPicPr>
          <p:cNvPr id="21" name="Picture 55">
            <a:extLst>
              <a:ext uri="{FF2B5EF4-FFF2-40B4-BE49-F238E27FC236}">
                <a16:creationId xmlns:a16="http://schemas.microsoft.com/office/drawing/2014/main" id="{A61F9E6F-56EB-64D1-D02C-3F0AC5DE26C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89131" y="4101859"/>
            <a:ext cx="212354" cy="212354"/>
          </a:xfrm>
          <a:prstGeom prst="rect">
            <a:avLst/>
          </a:prstGeom>
        </p:spPr>
      </p:pic>
      <p:pic>
        <p:nvPicPr>
          <p:cNvPr id="24" name="Picture 53">
            <a:extLst>
              <a:ext uri="{FF2B5EF4-FFF2-40B4-BE49-F238E27FC236}">
                <a16:creationId xmlns:a16="http://schemas.microsoft.com/office/drawing/2014/main" id="{82CFC566-E53F-933A-20DF-242BD7F93D4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79142" y="1932093"/>
            <a:ext cx="230875" cy="230875"/>
          </a:xfrm>
          <a:prstGeom prst="rect">
            <a:avLst/>
          </a:prstGeom>
        </p:spPr>
      </p:pic>
      <p:pic>
        <p:nvPicPr>
          <p:cNvPr id="27" name="Picture 56">
            <a:extLst>
              <a:ext uri="{FF2B5EF4-FFF2-40B4-BE49-F238E27FC236}">
                <a16:creationId xmlns:a16="http://schemas.microsoft.com/office/drawing/2014/main" id="{BACB7E3B-44D2-B47D-C9B6-B353073E918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36296" y="3839514"/>
            <a:ext cx="240171" cy="240171"/>
          </a:xfrm>
          <a:prstGeom prst="rect">
            <a:avLst/>
          </a:prstGeom>
        </p:spPr>
      </p:pic>
      <p:pic>
        <p:nvPicPr>
          <p:cNvPr id="37" name="Picture 56">
            <a:extLst>
              <a:ext uri="{FF2B5EF4-FFF2-40B4-BE49-F238E27FC236}">
                <a16:creationId xmlns:a16="http://schemas.microsoft.com/office/drawing/2014/main" id="{41A5E873-E712-DB51-A3F2-AC6E8116602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10016" y="6510808"/>
            <a:ext cx="240171" cy="240171"/>
          </a:xfrm>
          <a:prstGeom prst="rect">
            <a:avLst/>
          </a:prstGeom>
        </p:spPr>
      </p:pic>
      <p:pic>
        <p:nvPicPr>
          <p:cNvPr id="39" name="Picture 49">
            <a:extLst>
              <a:ext uri="{FF2B5EF4-FFF2-40B4-BE49-F238E27FC236}">
                <a16:creationId xmlns:a16="http://schemas.microsoft.com/office/drawing/2014/main" id="{F054A1D5-2699-EF2E-0722-E62DDB34D9B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89931" y="11337602"/>
            <a:ext cx="225378" cy="225378"/>
          </a:xfrm>
          <a:prstGeom prst="rect">
            <a:avLst/>
          </a:prstGeom>
        </p:spPr>
      </p:pic>
      <p:pic>
        <p:nvPicPr>
          <p:cNvPr id="42" name="Picture 53">
            <a:extLst>
              <a:ext uri="{FF2B5EF4-FFF2-40B4-BE49-F238E27FC236}">
                <a16:creationId xmlns:a16="http://schemas.microsoft.com/office/drawing/2014/main" id="{29B99FE4-3D18-59D4-B582-32E3F590B24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62108" y="11826046"/>
            <a:ext cx="240171" cy="240171"/>
          </a:xfrm>
          <a:prstGeom prst="rect">
            <a:avLst/>
          </a:prstGeom>
        </p:spPr>
      </p:pic>
      <p:pic>
        <p:nvPicPr>
          <p:cNvPr id="43" name="Picture 49">
            <a:extLst>
              <a:ext uri="{FF2B5EF4-FFF2-40B4-BE49-F238E27FC236}">
                <a16:creationId xmlns:a16="http://schemas.microsoft.com/office/drawing/2014/main" id="{50A913C3-001A-2309-4AB8-0576D9F4555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63778" y="12329283"/>
            <a:ext cx="225378" cy="225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706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D5F9FA9-A241-0F04-963A-C0B2F1A9D326}"/>
              </a:ext>
            </a:extLst>
          </p:cNvPr>
          <p:cNvSpPr/>
          <p:nvPr/>
        </p:nvSpPr>
        <p:spPr>
          <a:xfrm>
            <a:off x="3299170" y="457406"/>
            <a:ext cx="3196974" cy="327007"/>
          </a:xfrm>
          <a:prstGeom prst="rect">
            <a:avLst/>
          </a:prstGeom>
          <a:solidFill>
            <a:srgbClr val="EC9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pc="487" dirty="0">
                <a:solidFill>
                  <a:schemeClr val="bg1"/>
                </a:solidFill>
                <a:latin typeface="Gill Sans MT" panose="020B0502020104020203" pitchFamily="34" charset="0"/>
              </a:rPr>
              <a:t>WEEKLY 1.20-1.24</a:t>
            </a:r>
            <a:endParaRPr kumimoji="1" lang="zh-CN" altLang="en-US" spc="487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8BEA500-3013-5AD8-672A-C554B8A57CDE}"/>
              </a:ext>
            </a:extLst>
          </p:cNvPr>
          <p:cNvSpPr txBox="1"/>
          <p:nvPr/>
        </p:nvSpPr>
        <p:spPr>
          <a:xfrm>
            <a:off x="2030169" y="852419"/>
            <a:ext cx="5761099" cy="55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993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BOARDING MENU</a:t>
            </a:r>
            <a:endParaRPr kumimoji="1" lang="zh-CN" altLang="en-US" sz="2993" b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9" name="图片 8" descr="图片包含 游戏机, 灯&#10;&#10;描述已自动生成">
            <a:extLst>
              <a:ext uri="{FF2B5EF4-FFF2-40B4-BE49-F238E27FC236}">
                <a16:creationId xmlns:a16="http://schemas.microsoft.com/office/drawing/2014/main" id="{995D6A67-C09D-CB85-D3A5-FD30F1F72A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985" y="972922"/>
            <a:ext cx="1421795" cy="1005906"/>
          </a:xfrm>
          <a:prstGeom prst="rect">
            <a:avLst/>
          </a:prstGeom>
        </p:spPr>
      </p:pic>
      <p:graphicFrame>
        <p:nvGraphicFramePr>
          <p:cNvPr id="10" name="表格 10">
            <a:extLst>
              <a:ext uri="{FF2B5EF4-FFF2-40B4-BE49-F238E27FC236}">
                <a16:creationId xmlns:a16="http://schemas.microsoft.com/office/drawing/2014/main" id="{7B75E79E-8E52-4983-AE46-14599EB91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679632"/>
              </p:ext>
            </p:extLst>
          </p:nvPr>
        </p:nvGraphicFramePr>
        <p:xfrm>
          <a:off x="269352" y="1475875"/>
          <a:ext cx="8605296" cy="7412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216">
                  <a:extLst>
                    <a:ext uri="{9D8B030D-6E8A-4147-A177-3AD203B41FA5}">
                      <a16:colId xmlns:a16="http://schemas.microsoft.com/office/drawing/2014/main" val="2848164324"/>
                    </a:ext>
                  </a:extLst>
                </a:gridCol>
                <a:gridCol w="1434216">
                  <a:extLst>
                    <a:ext uri="{9D8B030D-6E8A-4147-A177-3AD203B41FA5}">
                      <a16:colId xmlns:a16="http://schemas.microsoft.com/office/drawing/2014/main" val="1190644864"/>
                    </a:ext>
                  </a:extLst>
                </a:gridCol>
                <a:gridCol w="1434216">
                  <a:extLst>
                    <a:ext uri="{9D8B030D-6E8A-4147-A177-3AD203B41FA5}">
                      <a16:colId xmlns:a16="http://schemas.microsoft.com/office/drawing/2014/main" val="2666927847"/>
                    </a:ext>
                  </a:extLst>
                </a:gridCol>
                <a:gridCol w="1434216">
                  <a:extLst>
                    <a:ext uri="{9D8B030D-6E8A-4147-A177-3AD203B41FA5}">
                      <a16:colId xmlns:a16="http://schemas.microsoft.com/office/drawing/2014/main" val="1484434401"/>
                    </a:ext>
                  </a:extLst>
                </a:gridCol>
                <a:gridCol w="1434216">
                  <a:extLst>
                    <a:ext uri="{9D8B030D-6E8A-4147-A177-3AD203B41FA5}">
                      <a16:colId xmlns:a16="http://schemas.microsoft.com/office/drawing/2014/main" val="74936430"/>
                    </a:ext>
                  </a:extLst>
                </a:gridCol>
                <a:gridCol w="1434216">
                  <a:extLst>
                    <a:ext uri="{9D8B030D-6E8A-4147-A177-3AD203B41FA5}">
                      <a16:colId xmlns:a16="http://schemas.microsoft.com/office/drawing/2014/main" val="879355389"/>
                    </a:ext>
                  </a:extLst>
                </a:gridCol>
              </a:tblGrid>
              <a:tr h="517440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Source Han Sans SC Regular" panose="020B0500000000000000" pitchFamily="34" charset="-128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968375"/>
                  </a:ext>
                </a:extLst>
              </a:tr>
              <a:tr h="2510630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BREAKFAST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Tomato &amp; Egg Noodles Soup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西红柿鸡蛋汤面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Chicken sausage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鸡肉早餐肠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Sautéed Egg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摊鸡蛋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Toast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吐司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Seasonal vegetables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季节蔬菜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dirty="0"/>
                        <a:t>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  <a:endParaRPr lang="en-US" altLang="zh-CN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lang="zh-CN" altLang="en-US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仿宋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Millet Porridge with Wolfberry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小米枸杞粥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kern="120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Steamed custard bun</a:t>
                      </a:r>
                    </a:p>
                    <a:p>
                      <a:pPr marL="0" marR="0" lvl="1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奶黄包</a:t>
                      </a:r>
                      <a:endParaRPr lang="en-US" altLang="zh-CN" sz="1100" b="0" i="0" kern="1200" dirty="0">
                        <a:solidFill>
                          <a:schemeClr val="tx1"/>
                        </a:solidFill>
                        <a:effectLst/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1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Beijing Beef Pie 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北京牛肉馅饼</a:t>
                      </a: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 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Fried Egg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 pitchFamily="34" charset="0"/>
                        </a:rPr>
                        <a:t>煎蛋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Fried chicken slices with lettuce and dried beans</a:t>
                      </a:r>
                      <a:r>
                        <a:rPr lang="zh-CN" altLang="en-US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鸡肉片炒莴笋豆干</a:t>
                      </a:r>
                      <a:endParaRPr lang="en-US" altLang="zh-CN" sz="11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</a:rPr>
                        <a:t>Milk &amp; yogurt</a:t>
                      </a:r>
                    </a:p>
                    <a:p>
                      <a:pPr marL="0" lvl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Gill Sans MT"/>
                        <a:ea typeface="仿宋" panose="02010609060101010101" pitchFamily="49" charset="-122"/>
                        <a:cs typeface="+mn-cs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lang="zh-CN" altLang="en-US" sz="118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仿宋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Mixed Grains Congee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杂粮粥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Mushroom and green cabbage bun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香菇青菜包</a:t>
                      </a:r>
                      <a:endParaRPr lang="en-US" altLang="zh-CN" sz="1100" b="0" i="0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Steamed Chicken Buns in Chinese Style 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中式蒸肉龙</a:t>
                      </a: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 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Scrambled Eggs with Chives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香葱炒鸡蛋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Seasonal vegetables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季节蔬菜</a:t>
                      </a:r>
                      <a:endParaRPr lang="en-US" altLang="zh-CN" sz="1100" b="0" i="0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lvl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</a:rPr>
                        <a:t>Milk &amp; yogurt</a:t>
                      </a:r>
                    </a:p>
                    <a:p>
                      <a:pPr marL="0" lvl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Gill Sans MT"/>
                        <a:ea typeface="仿宋" panose="02010609060101010101" pitchFamily="49" charset="-122"/>
                        <a:cs typeface="+mn-cs"/>
                        <a:sym typeface="仿宋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Chinese Beef Wontons </a:t>
                      </a: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中式牛肉小馄饨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  <a:ea typeface="+mn-ea"/>
                          <a:cs typeface="+mn-cs"/>
                          <a:sym typeface="Gill Sans MT"/>
                        </a:rPr>
                        <a:t>Hand grasping cake</a:t>
                      </a: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dirty="0">
                          <a:solidFill>
                            <a:schemeClr val="tx1"/>
                          </a:solidFill>
                          <a:latin typeface="仿宋"/>
                          <a:ea typeface="仿宋"/>
                          <a:cs typeface="仿宋"/>
                          <a:sym typeface="仿宋"/>
                        </a:rPr>
                        <a:t>手抓饼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latin typeface="Gill Sans MT"/>
                        <a:ea typeface="仿宋"/>
                        <a:cs typeface="仿宋"/>
                        <a:sym typeface="仿宋"/>
                      </a:endParaRP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Pickled potato shreds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酱香土豆丝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Tea egg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茶叶蛋</a:t>
                      </a:r>
                      <a:endParaRPr lang="en-US" altLang="zh-CN" sz="118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Fried flowering cabbage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清炒菜心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lvl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</a:rPr>
                        <a:t>Milk &amp; yogurt</a:t>
                      </a:r>
                    </a:p>
                    <a:p>
                      <a:pPr marL="0" lvl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Gill Sans MT"/>
                        <a:ea typeface="仿宋" panose="02010609060101010101" pitchFamily="49" charset="-122"/>
                        <a:cs typeface="+mn-cs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lang="zh-CN" altLang="en-US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仿宋"/>
                      </a:endParaRP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Lily, lotus, red bean porridge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百合莲子红豆粥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Croissant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牛角包</a:t>
                      </a:r>
                      <a:endParaRPr lang="en-US" altLang="zh-CN" sz="1100" b="0" i="0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Butter ham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黄油火腿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Scrambled Egg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西式搅蛋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Seasonal vegetables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季节蔬菜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lvl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</a:rPr>
                        <a:t>Milk &amp; yogurt</a:t>
                      </a:r>
                    </a:p>
                    <a:p>
                      <a:pPr marL="0" lvl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Gill Sans MT"/>
                        <a:ea typeface="仿宋" panose="02010609060101010101" pitchFamily="49" charset="-122"/>
                        <a:cs typeface="+mn-cs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lang="zh-CN" altLang="en-US" sz="118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仿宋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9525" marR="9525" marT="9526" marB="0" anchor="ctr" horzOverflow="overflow"/>
                </a:tc>
                <a:extLst>
                  <a:ext uri="{0D108BD9-81ED-4DB2-BD59-A6C34878D82A}">
                    <a16:rowId xmlns:a16="http://schemas.microsoft.com/office/drawing/2014/main" val="2361354563"/>
                  </a:ext>
                </a:extLst>
              </a:tr>
              <a:tr h="1656727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DINNER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Seaweed and egg Soup </a:t>
                      </a:r>
                    </a:p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紫菜蛋花汤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100" b="0" i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Honey sauce roasted chicken legs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sym typeface="+mn-ea"/>
                        </a:rPr>
                        <a:t>蜜汁烤鸡腿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Braised Beef with Spicy millet</a:t>
                      </a:r>
                    </a:p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傣味小米辣炒牛肉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Stir-fried mushroom and rape</a:t>
                      </a: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香菇油菜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Times New Roman"/>
                        </a:rPr>
                        <a:t>Fried green cabbage</a:t>
                      </a: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清炒快菜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Rice</a:t>
                      </a:r>
                      <a:endParaRPr lang="zh-CN" altLang="en-US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米饭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Cucumber and egg soup</a:t>
                      </a: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青瓜蛋花汤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Times New Roman" panose="02020603050405020304"/>
                        </a:rPr>
                        <a:t>Assorted Seafood Spicy Hot Pot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Times New Roman" panose="02020603050405020304"/>
                        </a:rPr>
                        <a:t>什锦海鲜麻辣香锅</a:t>
                      </a:r>
                      <a:endParaRPr lang="en-US" altLang="zh-CN" sz="1100" b="0" i="0" kern="1200" noProof="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defRPr>
                      </a:pPr>
                      <a:r>
                        <a:rPr lang="en-US" altLang="zh-CN" sz="1100" b="0" i="0" kern="1200" noProof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Fried sliced meat with green pepper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defRPr>
                      </a:pPr>
                      <a:r>
                        <a:rPr lang="zh-CN" altLang="en-US" sz="1100" b="0" i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宋体" panose="02010600030101010101" pitchFamily="2" charset="-122"/>
                        </a:rPr>
                        <a:t>青椒肉片</a:t>
                      </a:r>
                      <a:endParaRPr lang="en-US" altLang="zh-CN" sz="11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Stir-fried Broccoli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清炒西兰花 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Stir-fried mushrooms with rape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香菇油菜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Rice</a:t>
                      </a:r>
                      <a:endParaRPr lang="zh-CN" altLang="en-US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米饭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Tomato and egg Soup </a:t>
                      </a: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西红柿鸡蛋汤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Sichuan style grilled fish</a:t>
                      </a: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川味炭火烤鱼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Braised chicken with mushroom and bean skin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香菇鸡肉烧豆皮 </a:t>
                      </a: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Seasonal vegetables </a:t>
                      </a:r>
                    </a:p>
                    <a:p>
                      <a:pPr marL="0" marR="0" lvl="0" indent="0" algn="ctr" defTabSz="10972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季节蔬菜 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10972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Stir-fried baby vegetables</a:t>
                      </a: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炝炒娃娃菜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Rice</a:t>
                      </a:r>
                      <a:endParaRPr lang="zh-CN" altLang="en-US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米饭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Korean miso soup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韩式大酱汤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Fried rice cake with pork belly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五花肉炒年糕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Braised winter melon chicken balls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冬瓜汆丸子</a:t>
                      </a:r>
                      <a:r>
                        <a:rPr kumimoji="0"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 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Stir-fried Zucchini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蒜香西葫芦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Stir-fried </a:t>
                      </a: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Chinese flowering cabbage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with black fungus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木耳炒菜心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Rice</a:t>
                      </a:r>
                      <a:endParaRPr lang="zh-CN" altLang="en-US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米饭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endParaRPr lang="zh-CN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3856277360"/>
                  </a:ext>
                </a:extLst>
              </a:tr>
              <a:tr h="109483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Salad &amp; Drink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Times New Roman"/>
                        </a:rPr>
                        <a:t>Broccoli</a:t>
                      </a:r>
                      <a:r>
                        <a:rPr lang="en-US" altLang="zh-CN" sz="1100" b="0" i="0" dirty="0">
                          <a:solidFill>
                            <a:prstClr val="black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salad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kumimoji="0" lang="zh-CN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西兰花沙拉</a:t>
                      </a: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Fruit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切片季节水果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Water, water fruit tea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水，温泡水果饮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Times New Roman"/>
                        </a:rPr>
                        <a:t>Potato salad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kumimoji="0" lang="zh-CN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土豆沙拉</a:t>
                      </a: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Fruit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切片季节水果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Water, water fruit tea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水，温泡水果饮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en-US" altLang="zh-CN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Lettuce and cucumber salad</a:t>
                      </a:r>
                    </a:p>
                    <a:p>
                      <a:pPr marL="0" algn="ctr" defTabSz="914400" rtl="0" eaLnBrk="1" latinLnBrk="0" hangingPunct="1"/>
                      <a:r>
                        <a:rPr kumimoji="0" lang="zh-CN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生菜黄瓜沙拉</a:t>
                      </a: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Fruit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切片季节水果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Water, water fruit tea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水，温泡水果饮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algn="ctr" defTabSz="914400" rtl="0" eaLnBrk="1" latinLnBrk="0" hangingPunct="1"/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en-US" altLang="zh-CN" sz="1100" b="0" i="0" dirty="0">
                          <a:solidFill>
                            <a:prstClr val="black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Pasta salad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kumimoji="0" lang="zh-CN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意式面条沙拉</a:t>
                      </a: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Fruit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切片季节水果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Water, water fruit tea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水，温泡水果饮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表格 16">
            <a:extLst>
              <a:ext uri="{FF2B5EF4-FFF2-40B4-BE49-F238E27FC236}">
                <a16:creationId xmlns:a16="http://schemas.microsoft.com/office/drawing/2014/main" id="{993BD3F9-4BDA-8739-E879-34930FBC74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99874"/>
              </p:ext>
            </p:extLst>
          </p:nvPr>
        </p:nvGraphicFramePr>
        <p:xfrm>
          <a:off x="2107986" y="9827275"/>
          <a:ext cx="6766662" cy="109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565">
                  <a:extLst>
                    <a:ext uri="{9D8B030D-6E8A-4147-A177-3AD203B41FA5}">
                      <a16:colId xmlns:a16="http://schemas.microsoft.com/office/drawing/2014/main" val="174340835"/>
                    </a:ext>
                  </a:extLst>
                </a:gridCol>
                <a:gridCol w="1058989">
                  <a:extLst>
                    <a:ext uri="{9D8B030D-6E8A-4147-A177-3AD203B41FA5}">
                      <a16:colId xmlns:a16="http://schemas.microsoft.com/office/drawing/2014/main" val="1912481514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829442393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3021954380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2939339663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1857483601"/>
                    </a:ext>
                  </a:extLst>
                </a:gridCol>
              </a:tblGrid>
              <a:tr h="456109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latin typeface="Gill Sans MT" panose="020B0502020104020203" pitchFamily="34" charset="0"/>
                        </a:rPr>
                        <a:t>Nutritional Facts</a:t>
                      </a:r>
                    </a:p>
                    <a:p>
                      <a:r>
                        <a:rPr lang="zh-CN" altLang="en-US" sz="1000" b="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431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17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57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Fat(g)</a:t>
                      </a:r>
                    </a:p>
                    <a:p>
                      <a:r>
                        <a:rPr lang="en-US" altLang="zh-CN" sz="1000" b="0" dirty="0"/>
                        <a:t>15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Sodium(mg)</a:t>
                      </a:r>
                    </a:p>
                    <a:p>
                      <a:r>
                        <a:rPr lang="en-US" altLang="zh-CN" sz="1000" b="0" dirty="0"/>
                        <a:t>377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11716"/>
                  </a:ext>
                </a:extLst>
              </a:tr>
              <a:tr h="639471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Nutritional Recommendation</a:t>
                      </a:r>
                    </a:p>
                    <a:p>
                      <a:r>
                        <a:rPr lang="zh-CN" altLang="en-GB" sz="1000" b="0" dirty="0">
                          <a:solidFill>
                            <a:schemeClr val="bg1"/>
                          </a:solidFill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摄入营养</a:t>
                      </a:r>
                      <a:r>
                        <a:rPr lang="zh-CN" altLang="en-US" sz="1000" b="0" dirty="0">
                          <a:solidFill>
                            <a:schemeClr val="bg1"/>
                          </a:solidFill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450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18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57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17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350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7796"/>
                  </a:ext>
                </a:extLst>
              </a:tr>
            </a:tbl>
          </a:graphicData>
        </a:graphic>
      </p:graphicFrame>
      <p:pic>
        <p:nvPicPr>
          <p:cNvPr id="8" name="图片 7" descr="徽标, 公司名称&#10;&#10;描述已自动生成">
            <a:extLst>
              <a:ext uri="{FF2B5EF4-FFF2-40B4-BE49-F238E27FC236}">
                <a16:creationId xmlns:a16="http://schemas.microsoft.com/office/drawing/2014/main" id="{236EE554-FC20-FA9B-E17F-9D3920D876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246" y="10019262"/>
            <a:ext cx="1811573" cy="1095580"/>
          </a:xfrm>
          <a:prstGeom prst="rect">
            <a:avLst/>
          </a:prstGeom>
        </p:spPr>
      </p:pic>
      <p:pic>
        <p:nvPicPr>
          <p:cNvPr id="13" name="Picture 53">
            <a:extLst>
              <a:ext uri="{FF2B5EF4-FFF2-40B4-BE49-F238E27FC236}">
                <a16:creationId xmlns:a16="http://schemas.microsoft.com/office/drawing/2014/main" id="{67A5401E-3142-4F80-4C2A-5B24CF1EF62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08310" y="5299840"/>
            <a:ext cx="230874" cy="230874"/>
          </a:xfrm>
          <a:prstGeom prst="rect">
            <a:avLst/>
          </a:prstGeom>
        </p:spPr>
      </p:pic>
      <p:pic>
        <p:nvPicPr>
          <p:cNvPr id="14" name="Picture 52">
            <a:extLst>
              <a:ext uri="{FF2B5EF4-FFF2-40B4-BE49-F238E27FC236}">
                <a16:creationId xmlns:a16="http://schemas.microsoft.com/office/drawing/2014/main" id="{1D5B88CA-057D-B148-08F8-CB7B6DF166F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20048" y="5792045"/>
            <a:ext cx="197271" cy="197271"/>
          </a:xfrm>
          <a:prstGeom prst="rect">
            <a:avLst/>
          </a:prstGeom>
        </p:spPr>
      </p:pic>
      <p:pic>
        <p:nvPicPr>
          <p:cNvPr id="19" name="Picture 51">
            <a:extLst>
              <a:ext uri="{FF2B5EF4-FFF2-40B4-BE49-F238E27FC236}">
                <a16:creationId xmlns:a16="http://schemas.microsoft.com/office/drawing/2014/main" id="{F12EE011-E31F-D6FC-9528-2536A0AB68C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29824" y="5281722"/>
            <a:ext cx="230874" cy="230874"/>
          </a:xfrm>
          <a:prstGeom prst="rect">
            <a:avLst/>
          </a:prstGeom>
        </p:spPr>
      </p:pic>
      <p:pic>
        <p:nvPicPr>
          <p:cNvPr id="25" name="Picture 51">
            <a:extLst>
              <a:ext uri="{FF2B5EF4-FFF2-40B4-BE49-F238E27FC236}">
                <a16:creationId xmlns:a16="http://schemas.microsoft.com/office/drawing/2014/main" id="{91BDF7A3-DFEE-7660-CC49-8F0769306CC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51338" y="5426417"/>
            <a:ext cx="208593" cy="208593"/>
          </a:xfrm>
          <a:prstGeom prst="rect">
            <a:avLst/>
          </a:prstGeom>
        </p:spPr>
      </p:pic>
      <p:pic>
        <p:nvPicPr>
          <p:cNvPr id="27" name="Picture 53">
            <a:extLst>
              <a:ext uri="{FF2B5EF4-FFF2-40B4-BE49-F238E27FC236}">
                <a16:creationId xmlns:a16="http://schemas.microsoft.com/office/drawing/2014/main" id="{AE32CAB0-E1F8-3570-384D-457EA46C21A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39600" y="5984437"/>
            <a:ext cx="221405" cy="221405"/>
          </a:xfrm>
          <a:prstGeom prst="rect">
            <a:avLst/>
          </a:prstGeom>
        </p:spPr>
      </p:pic>
      <p:pic>
        <p:nvPicPr>
          <p:cNvPr id="35" name="Picture 56">
            <a:extLst>
              <a:ext uri="{FF2B5EF4-FFF2-40B4-BE49-F238E27FC236}">
                <a16:creationId xmlns:a16="http://schemas.microsoft.com/office/drawing/2014/main" id="{BBCFE6B3-0051-7EC8-C496-8DAF3C60258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2618" y="5268842"/>
            <a:ext cx="230874" cy="230874"/>
          </a:xfrm>
          <a:prstGeom prst="rect">
            <a:avLst/>
          </a:prstGeom>
        </p:spPr>
      </p:pic>
      <p:pic>
        <p:nvPicPr>
          <p:cNvPr id="39" name="Picture 53">
            <a:extLst>
              <a:ext uri="{FF2B5EF4-FFF2-40B4-BE49-F238E27FC236}">
                <a16:creationId xmlns:a16="http://schemas.microsoft.com/office/drawing/2014/main" id="{8476BAFD-0238-2360-9920-88E1A0FC3BF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12462" y="3110552"/>
            <a:ext cx="260812" cy="260812"/>
          </a:xfrm>
          <a:prstGeom prst="rect">
            <a:avLst/>
          </a:prstGeom>
        </p:spPr>
      </p:pic>
      <p:pic>
        <p:nvPicPr>
          <p:cNvPr id="40" name="Picture 52">
            <a:extLst>
              <a:ext uri="{FF2B5EF4-FFF2-40B4-BE49-F238E27FC236}">
                <a16:creationId xmlns:a16="http://schemas.microsoft.com/office/drawing/2014/main" id="{6450CEFA-3BE5-33E7-B9D6-EE6775DFBF7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59480" y="2932728"/>
            <a:ext cx="260813" cy="260813"/>
          </a:xfrm>
          <a:prstGeom prst="rect">
            <a:avLst/>
          </a:prstGeom>
        </p:spPr>
      </p:pic>
      <p:pic>
        <p:nvPicPr>
          <p:cNvPr id="41" name="Picture 52">
            <a:extLst>
              <a:ext uri="{FF2B5EF4-FFF2-40B4-BE49-F238E27FC236}">
                <a16:creationId xmlns:a16="http://schemas.microsoft.com/office/drawing/2014/main" id="{65D3B519-6EAF-81F3-B23F-7CD4B3CE3E0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86601" y="2313517"/>
            <a:ext cx="221405" cy="221405"/>
          </a:xfrm>
          <a:prstGeom prst="rect">
            <a:avLst/>
          </a:prstGeom>
        </p:spPr>
      </p:pic>
      <p:pic>
        <p:nvPicPr>
          <p:cNvPr id="43" name="Picture 56">
            <a:extLst>
              <a:ext uri="{FF2B5EF4-FFF2-40B4-BE49-F238E27FC236}">
                <a16:creationId xmlns:a16="http://schemas.microsoft.com/office/drawing/2014/main" id="{4DCEFB48-BE35-F317-274A-A23E6BAAB5B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60394" y="2962667"/>
            <a:ext cx="230874" cy="230874"/>
          </a:xfrm>
          <a:prstGeom prst="rect">
            <a:avLst/>
          </a:prstGeom>
        </p:spPr>
      </p:pic>
      <p:pic>
        <p:nvPicPr>
          <p:cNvPr id="2" name="Picture 53">
            <a:extLst>
              <a:ext uri="{FF2B5EF4-FFF2-40B4-BE49-F238E27FC236}">
                <a16:creationId xmlns:a16="http://schemas.microsoft.com/office/drawing/2014/main" id="{582078C0-8B60-C8D4-BBB6-4FDF48A3625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20048" y="2663178"/>
            <a:ext cx="260812" cy="260812"/>
          </a:xfrm>
          <a:prstGeom prst="rect">
            <a:avLst/>
          </a:prstGeom>
        </p:spPr>
      </p:pic>
      <p:pic>
        <p:nvPicPr>
          <p:cNvPr id="3" name="Picture 53">
            <a:extLst>
              <a:ext uri="{FF2B5EF4-FFF2-40B4-BE49-F238E27FC236}">
                <a16:creationId xmlns:a16="http://schemas.microsoft.com/office/drawing/2014/main" id="{50422BD9-33CD-D33A-C404-5252483C975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26254" y="3832669"/>
            <a:ext cx="260812" cy="260812"/>
          </a:xfrm>
          <a:prstGeom prst="rect">
            <a:avLst/>
          </a:prstGeom>
        </p:spPr>
      </p:pic>
      <p:pic>
        <p:nvPicPr>
          <p:cNvPr id="5" name="Picture 56">
            <a:extLst>
              <a:ext uri="{FF2B5EF4-FFF2-40B4-BE49-F238E27FC236}">
                <a16:creationId xmlns:a16="http://schemas.microsoft.com/office/drawing/2014/main" id="{EAA33FF7-C4BE-F598-CAAB-302AC21780E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83733" y="5890680"/>
            <a:ext cx="230874" cy="230874"/>
          </a:xfrm>
          <a:prstGeom prst="rect">
            <a:avLst/>
          </a:prstGeom>
        </p:spPr>
      </p:pic>
      <p:pic>
        <p:nvPicPr>
          <p:cNvPr id="11" name="Picture 53">
            <a:extLst>
              <a:ext uri="{FF2B5EF4-FFF2-40B4-BE49-F238E27FC236}">
                <a16:creationId xmlns:a16="http://schemas.microsoft.com/office/drawing/2014/main" id="{80257FED-29B3-9B34-26E1-D2EC8349365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29228" y="5866629"/>
            <a:ext cx="230874" cy="230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846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D5F9FA9-A241-0F04-963A-C0B2F1A9D326}"/>
              </a:ext>
            </a:extLst>
          </p:cNvPr>
          <p:cNvSpPr/>
          <p:nvPr/>
        </p:nvSpPr>
        <p:spPr>
          <a:xfrm>
            <a:off x="3195804" y="3793450"/>
            <a:ext cx="3300246" cy="607360"/>
          </a:xfrm>
          <a:prstGeom prst="rect">
            <a:avLst/>
          </a:prstGeom>
          <a:solidFill>
            <a:srgbClr val="EC9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700" spc="487" dirty="0">
                <a:solidFill>
                  <a:schemeClr val="bg1"/>
                </a:solidFill>
                <a:latin typeface="Gill Sans MT" panose="020B0502020104020203" pitchFamily="34" charset="0"/>
              </a:rPr>
              <a:t>WEEKLY 1.20-1.24</a:t>
            </a:r>
            <a:endParaRPr kumimoji="1" lang="zh-CN" altLang="en-US" sz="1700" spc="487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8BEA500-3013-5AD8-672A-C554B8A57CDE}"/>
              </a:ext>
            </a:extLst>
          </p:cNvPr>
          <p:cNvSpPr txBox="1"/>
          <p:nvPr/>
        </p:nvSpPr>
        <p:spPr>
          <a:xfrm>
            <a:off x="1567444" y="4667039"/>
            <a:ext cx="6556966" cy="104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SNACK MENU</a:t>
            </a:r>
          </a:p>
          <a:p>
            <a:pPr algn="ctr"/>
            <a:endParaRPr kumimoji="1" lang="zh-CN" altLang="en-US" sz="3421" b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9" name="图片 8" descr="图片包含 游戏机, 灯&#10;&#10;描述已自动生成">
            <a:extLst>
              <a:ext uri="{FF2B5EF4-FFF2-40B4-BE49-F238E27FC236}">
                <a16:creationId xmlns:a16="http://schemas.microsoft.com/office/drawing/2014/main" id="{995D6A67-C09D-CB85-D3A5-FD30F1F72A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891" y="4977007"/>
            <a:ext cx="1421795" cy="1005906"/>
          </a:xfrm>
          <a:prstGeom prst="rect">
            <a:avLst/>
          </a:prstGeom>
        </p:spPr>
      </p:pic>
      <p:graphicFrame>
        <p:nvGraphicFramePr>
          <p:cNvPr id="10" name="表格 10">
            <a:extLst>
              <a:ext uri="{FF2B5EF4-FFF2-40B4-BE49-F238E27FC236}">
                <a16:creationId xmlns:a16="http://schemas.microsoft.com/office/drawing/2014/main" id="{7B75E79E-8E52-4983-AE46-14599EB91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6289"/>
              </p:ext>
            </p:extLst>
          </p:nvPr>
        </p:nvGraphicFramePr>
        <p:xfrm>
          <a:off x="533111" y="5406716"/>
          <a:ext cx="8077777" cy="2620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0630">
                  <a:extLst>
                    <a:ext uri="{9D8B030D-6E8A-4147-A177-3AD203B41FA5}">
                      <a16:colId xmlns:a16="http://schemas.microsoft.com/office/drawing/2014/main" val="2848164324"/>
                    </a:ext>
                  </a:extLst>
                </a:gridCol>
                <a:gridCol w="1201963">
                  <a:extLst>
                    <a:ext uri="{9D8B030D-6E8A-4147-A177-3AD203B41FA5}">
                      <a16:colId xmlns:a16="http://schemas.microsoft.com/office/drawing/2014/main" val="1190644864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2666927847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1484434401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74936430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879355389"/>
                    </a:ext>
                  </a:extLst>
                </a:gridCol>
              </a:tblGrid>
              <a:tr h="579244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Source Han Sans SC Regular" panose="020B0500000000000000" pitchFamily="34" charset="-128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968375"/>
                  </a:ext>
                </a:extLst>
              </a:tr>
              <a:tr h="782026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MORNING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Y2-Y6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Shredded bread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手撕面包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Hami Melon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哈密瓜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27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defRPr>
                      </a:pP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defRPr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Waffles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华夫饼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Cherry Tomato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圣女果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Stewed cake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炖蛋糕</a:t>
                      </a:r>
                      <a:endParaRPr 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Times New Roman" panose="02020603050405020304"/>
                        </a:defRPr>
                      </a:pP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Dragon fruit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火龙果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 Milk Bun</a:t>
                      </a: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牛奶香包</a:t>
                      </a:r>
                      <a:endParaRPr 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Orange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橙子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Egg Tart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蛋挞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Netted melon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网纹瓜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61354563"/>
                  </a:ext>
                </a:extLst>
              </a:tr>
              <a:tr h="888133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AFTERNOON</a:t>
                      </a:r>
                    </a:p>
                    <a:p>
                      <a:pPr algn="ctr"/>
                      <a:r>
                        <a:rPr lang="en-GB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Y2-Y6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Mini Sandwich</a:t>
                      </a: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迷你三明治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Apple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苹果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Croissant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牛角包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Watermelon</a:t>
                      </a: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西瓜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Red bean puff pastry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红豆千层</a:t>
                      </a:r>
                      <a:endParaRPr lang="en-US" altLang="zh-CN" sz="1200" b="0" i="0" u="none" strike="noStrike" kern="1200" dirty="0">
                        <a:solidFill>
                          <a:srgbClr val="FF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Banana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香蕉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56277360"/>
                  </a:ext>
                </a:extLst>
              </a:tr>
            </a:tbl>
          </a:graphicData>
        </a:graphic>
      </p:graphicFrame>
      <p:graphicFrame>
        <p:nvGraphicFramePr>
          <p:cNvPr id="16" name="表格 16">
            <a:extLst>
              <a:ext uri="{FF2B5EF4-FFF2-40B4-BE49-F238E27FC236}">
                <a16:creationId xmlns:a16="http://schemas.microsoft.com/office/drawing/2014/main" id="{993BD3F9-4BDA-8739-E879-34930FBC74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603745"/>
              </p:ext>
            </p:extLst>
          </p:nvPr>
        </p:nvGraphicFramePr>
        <p:xfrm>
          <a:off x="1998012" y="9235557"/>
          <a:ext cx="6612876" cy="1017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9371">
                  <a:extLst>
                    <a:ext uri="{9D8B030D-6E8A-4147-A177-3AD203B41FA5}">
                      <a16:colId xmlns:a16="http://schemas.microsoft.com/office/drawing/2014/main" val="174340835"/>
                    </a:ext>
                  </a:extLst>
                </a:gridCol>
                <a:gridCol w="1034921">
                  <a:extLst>
                    <a:ext uri="{9D8B030D-6E8A-4147-A177-3AD203B41FA5}">
                      <a16:colId xmlns:a16="http://schemas.microsoft.com/office/drawing/2014/main" val="1912481514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829442393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3021954380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2939339663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1857483601"/>
                    </a:ext>
                  </a:extLst>
                </a:gridCol>
              </a:tblGrid>
              <a:tr h="474347">
                <a:tc>
                  <a:txBody>
                    <a:bodyPr/>
                    <a:lstStyle/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Nutritional Facts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713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29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84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Fat(g)</a:t>
                      </a:r>
                    </a:p>
                    <a:p>
                      <a:r>
                        <a:rPr lang="en-US" altLang="zh-CN" sz="1000" b="0" dirty="0"/>
                        <a:t>29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Sodium(mg)</a:t>
                      </a:r>
                    </a:p>
                    <a:p>
                      <a:r>
                        <a:rPr lang="en-US" altLang="zh-CN" sz="1000" b="0" dirty="0"/>
                        <a:t>1032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11716"/>
                  </a:ext>
                </a:extLst>
              </a:tr>
              <a:tr h="543508">
                <a:tc>
                  <a:txBody>
                    <a:bodyPr/>
                    <a:lstStyle/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Nutritional Recommendation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GB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摄入营养</a:t>
                      </a:r>
                      <a:r>
                        <a:rPr lang="zh-CN" altLang="en-US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760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30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95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29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1200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7796"/>
                  </a:ext>
                </a:extLst>
              </a:tr>
            </a:tbl>
          </a:graphicData>
        </a:graphic>
      </p:graphicFrame>
      <p:pic>
        <p:nvPicPr>
          <p:cNvPr id="2" name="图片 1" descr="徽标, 公司名称&#10;&#10;描述已自动生成">
            <a:extLst>
              <a:ext uri="{FF2B5EF4-FFF2-40B4-BE49-F238E27FC236}">
                <a16:creationId xmlns:a16="http://schemas.microsoft.com/office/drawing/2014/main" id="{D48DECD7-9998-9979-1A72-7F6367F66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755" y="9387970"/>
            <a:ext cx="1654257" cy="865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420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9919</TotalTime>
  <Words>1513</Words>
  <Application>Microsoft Office PowerPoint</Application>
  <PresentationFormat>自定义</PresentationFormat>
  <Paragraphs>495</Paragraphs>
  <Slides>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Euclid Circular A</vt:lpstr>
      <vt:lpstr>Source Han Sans SC Regular</vt:lpstr>
      <vt:lpstr>仿宋</vt:lpstr>
      <vt:lpstr>Arial</vt:lpstr>
      <vt:lpstr>Calibri</vt:lpstr>
      <vt:lpstr>Calibri Light</vt:lpstr>
      <vt:lpstr>Gill Sans MT</vt:lpstr>
      <vt:lpstr>Times New Roman</vt:lpstr>
      <vt:lpstr>Office 2013 - 2022 Theme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Chelsea Li</dc:creator>
  <cp:lastModifiedBy>ZHOU Qian</cp:lastModifiedBy>
  <cp:revision>851</cp:revision>
  <cp:lastPrinted>2025-01-13T02:37:15Z</cp:lastPrinted>
  <dcterms:created xsi:type="dcterms:W3CDTF">2022-10-26T06:42:30Z</dcterms:created>
  <dcterms:modified xsi:type="dcterms:W3CDTF">2025-01-16T08:36:56Z</dcterms:modified>
</cp:coreProperties>
</file>